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1781" r:id="rId2"/>
    <p:sldId id="1783" r:id="rId3"/>
    <p:sldId id="1784" r:id="rId4"/>
    <p:sldId id="1782" r:id="rId5"/>
    <p:sldId id="1793" r:id="rId6"/>
    <p:sldId id="1792" r:id="rId7"/>
    <p:sldId id="181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120" d="100"/>
          <a:sy n="120" d="100"/>
        </p:scale>
        <p:origin x="87"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66334A-8F1E-4296-A0CA-4264F0C50709}" type="datetimeFigureOut">
              <a:rPr lang="en-US" smtClean="0"/>
              <a:t>12/21/2020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AE2C2-D246-409D-B0A4-C910D063757B}" type="slidenum">
              <a:rPr lang="en-US" smtClean="0"/>
              <a:t>‹#›</a:t>
            </a:fld>
            <a:endParaRPr lang="en-US"/>
          </a:p>
        </p:txBody>
      </p:sp>
    </p:spTree>
    <p:extLst>
      <p:ext uri="{BB962C8B-B14F-4D97-AF65-F5344CB8AC3E}">
        <p14:creationId xmlns:p14="http://schemas.microsoft.com/office/powerpoint/2010/main" val="879212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sz="1400">
                <a:solidFill>
                  <a:srgbClr val="000000"/>
                </a:solidFill>
              </a:rPr>
              <a:pPr defTabSz="510613" fontAlgn="base">
                <a:spcBef>
                  <a:spcPct val="0"/>
                </a:spcBef>
                <a:spcAft>
                  <a:spcPct val="0"/>
                </a:spcAft>
                <a:defRPr/>
              </a:pPr>
              <a:t>1</a:t>
            </a:fld>
            <a:endParaRPr lang="en-US" altLang="de-DE" sz="1400">
              <a:solidFill>
                <a:srgbClr val="000000"/>
              </a:solidFill>
            </a:endParaRPr>
          </a:p>
        </p:txBody>
      </p:sp>
    </p:spTree>
    <p:extLst>
      <p:ext uri="{BB962C8B-B14F-4D97-AF65-F5344CB8AC3E}">
        <p14:creationId xmlns:p14="http://schemas.microsoft.com/office/powerpoint/2010/main" val="3498432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2</a:t>
            </a:fld>
            <a:endParaRPr lang="en-US" altLang="de-DE">
              <a:solidFill>
                <a:srgbClr val="000000"/>
              </a:solidFill>
            </a:endParaRPr>
          </a:p>
        </p:txBody>
      </p:sp>
    </p:spTree>
    <p:extLst>
      <p:ext uri="{BB962C8B-B14F-4D97-AF65-F5344CB8AC3E}">
        <p14:creationId xmlns:p14="http://schemas.microsoft.com/office/powerpoint/2010/main" val="696298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3</a:t>
            </a:fld>
            <a:endParaRPr lang="en-US" altLang="de-DE">
              <a:solidFill>
                <a:srgbClr val="000000"/>
              </a:solidFill>
            </a:endParaRPr>
          </a:p>
        </p:txBody>
      </p:sp>
    </p:spTree>
    <p:extLst>
      <p:ext uri="{BB962C8B-B14F-4D97-AF65-F5344CB8AC3E}">
        <p14:creationId xmlns:p14="http://schemas.microsoft.com/office/powerpoint/2010/main" val="2518569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4</a:t>
            </a:fld>
            <a:endParaRPr lang="en-US" altLang="de-DE">
              <a:solidFill>
                <a:srgbClr val="000000"/>
              </a:solidFill>
            </a:endParaRPr>
          </a:p>
        </p:txBody>
      </p:sp>
    </p:spTree>
    <p:extLst>
      <p:ext uri="{BB962C8B-B14F-4D97-AF65-F5344CB8AC3E}">
        <p14:creationId xmlns:p14="http://schemas.microsoft.com/office/powerpoint/2010/main" val="417370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5</a:t>
            </a:fld>
            <a:endParaRPr lang="en-US" altLang="de-DE">
              <a:solidFill>
                <a:srgbClr val="000000"/>
              </a:solidFill>
            </a:endParaRPr>
          </a:p>
        </p:txBody>
      </p:sp>
    </p:spTree>
    <p:extLst>
      <p:ext uri="{BB962C8B-B14F-4D97-AF65-F5344CB8AC3E}">
        <p14:creationId xmlns:p14="http://schemas.microsoft.com/office/powerpoint/2010/main" val="2979132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6</a:t>
            </a:fld>
            <a:endParaRPr lang="en-US" altLang="de-DE">
              <a:solidFill>
                <a:srgbClr val="000000"/>
              </a:solidFill>
            </a:endParaRPr>
          </a:p>
        </p:txBody>
      </p:sp>
    </p:spTree>
    <p:extLst>
      <p:ext uri="{BB962C8B-B14F-4D97-AF65-F5344CB8AC3E}">
        <p14:creationId xmlns:p14="http://schemas.microsoft.com/office/powerpoint/2010/main" val="1039593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329B461C-DE98-48E4-8F50-33A99E85F4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D2DA560-E4EE-49AF-A69A-583FAF4479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de-DE" altLang="de-DE" b="1" dirty="0"/>
              <a:t>-90 Minuten LIVE Coaching</a:t>
            </a:r>
            <a:r>
              <a:rPr lang="de-DE" altLang="de-DE" b="0" dirty="0"/>
              <a:t>: Wir werden uns hier ausschließlich auf NEUEN Content fokussieren. Keine Wiederholungen und auch keine Fragen. Ich möchte, dass Ihr in dieser Zeit reinen, brandneuen Content bekommt</a:t>
            </a:r>
          </a:p>
          <a:p>
            <a:pPr>
              <a:spcBef>
                <a:spcPct val="0"/>
              </a:spcBef>
            </a:pPr>
            <a:r>
              <a:rPr lang="de-DE" altLang="de-DE" b="0" dirty="0"/>
              <a:t>-Ihr werdet merken, dass die Slides dieses Mal viel detaillierter sind. Es kommt während der 90 Minuten nicht drauf an, alles zu verstehen. Der Content kann dieses Mal jedoch noch genauer nachvollzogen werden. </a:t>
            </a:r>
          </a:p>
          <a:p>
            <a:pPr>
              <a:spcBef>
                <a:spcPct val="0"/>
              </a:spcBef>
            </a:pPr>
            <a:endParaRPr lang="de-DE" altLang="de-DE" b="0" dirty="0"/>
          </a:p>
          <a:p>
            <a:pPr>
              <a:spcBef>
                <a:spcPct val="0"/>
              </a:spcBef>
            </a:pPr>
            <a:r>
              <a:rPr lang="de-DE" altLang="de-DE" b="1" dirty="0"/>
              <a:t>Fragen</a:t>
            </a:r>
            <a:r>
              <a:rPr lang="de-DE" altLang="de-DE" b="0" dirty="0"/>
              <a:t>: Wir haben den Frageprozess neu strukturiert. </a:t>
            </a:r>
          </a:p>
          <a:p>
            <a:pPr>
              <a:spcBef>
                <a:spcPct val="0"/>
              </a:spcBef>
            </a:pPr>
            <a:endParaRPr lang="de-DE" altLang="de-DE" b="0" dirty="0"/>
          </a:p>
          <a:p>
            <a:pPr>
              <a:spcBef>
                <a:spcPct val="0"/>
              </a:spcBef>
            </a:pPr>
            <a:r>
              <a:rPr lang="de-DE" altLang="de-DE" b="1" dirty="0"/>
              <a:t>Nachbereitung</a:t>
            </a:r>
            <a:r>
              <a:rPr lang="de-DE" altLang="de-DE" b="0" dirty="0"/>
              <a:t>: Videos und Nachbereitung</a:t>
            </a:r>
          </a:p>
          <a:p>
            <a:pPr>
              <a:spcBef>
                <a:spcPct val="0"/>
              </a:spcBef>
            </a:pPr>
            <a:endParaRPr lang="de-DE" altLang="de-DE" b="0" dirty="0"/>
          </a:p>
          <a:p>
            <a:pPr>
              <a:spcBef>
                <a:spcPct val="0"/>
              </a:spcBef>
            </a:pPr>
            <a:r>
              <a:rPr lang="de-DE" altLang="de-DE" b="1" dirty="0"/>
              <a:t>Dieser Kurs ist sehr </a:t>
            </a:r>
            <a:r>
              <a:rPr lang="de-DE" altLang="de-DE" b="1" dirty="0" err="1"/>
              <a:t>Beispiellastig</a:t>
            </a:r>
            <a:r>
              <a:rPr lang="de-DE" altLang="de-DE" b="1" dirty="0"/>
              <a:t>, </a:t>
            </a:r>
            <a:r>
              <a:rPr lang="de-DE" altLang="de-DE" b="0" dirty="0"/>
              <a:t>denn nur so kann man in der technischen Analyse das Feingefühl entwickeln. </a:t>
            </a:r>
          </a:p>
        </p:txBody>
      </p:sp>
      <p:sp>
        <p:nvSpPr>
          <p:cNvPr id="9220" name="Slide Number Placeholder 3">
            <a:extLst>
              <a:ext uri="{FF2B5EF4-FFF2-40B4-BE49-F238E27FC236}">
                <a16:creationId xmlns:a16="http://schemas.microsoft.com/office/drawing/2014/main" id="{1EDF0B08-82C0-48AD-B761-0FCCA93CDD2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829747" indent="-319134">
              <a:defRPr>
                <a:solidFill>
                  <a:schemeClr val="tx1"/>
                </a:solidFill>
                <a:latin typeface="Calibri" panose="020F0502020204030204" pitchFamily="34" charset="0"/>
              </a:defRPr>
            </a:lvl2pPr>
            <a:lvl3pPr marL="1276532" indent="-255306">
              <a:defRPr>
                <a:solidFill>
                  <a:schemeClr val="tx1"/>
                </a:solidFill>
                <a:latin typeface="Calibri" panose="020F0502020204030204" pitchFamily="34" charset="0"/>
              </a:defRPr>
            </a:lvl3pPr>
            <a:lvl4pPr marL="1787145" indent="-255306">
              <a:defRPr>
                <a:solidFill>
                  <a:schemeClr val="tx1"/>
                </a:solidFill>
                <a:latin typeface="Calibri" panose="020F0502020204030204" pitchFamily="34" charset="0"/>
              </a:defRPr>
            </a:lvl4pPr>
            <a:lvl5pPr marL="2297758" indent="-255306">
              <a:defRPr>
                <a:solidFill>
                  <a:schemeClr val="tx1"/>
                </a:solidFill>
                <a:latin typeface="Calibri" panose="020F0502020204030204" pitchFamily="34" charset="0"/>
              </a:defRPr>
            </a:lvl5pPr>
            <a:lvl6pPr marL="2808371" indent="-255306" defTabSz="510613" fontAlgn="base">
              <a:spcBef>
                <a:spcPct val="0"/>
              </a:spcBef>
              <a:spcAft>
                <a:spcPct val="0"/>
              </a:spcAft>
              <a:defRPr>
                <a:solidFill>
                  <a:schemeClr val="tx1"/>
                </a:solidFill>
                <a:latin typeface="Calibri" panose="020F0502020204030204" pitchFamily="34" charset="0"/>
              </a:defRPr>
            </a:lvl6pPr>
            <a:lvl7pPr marL="3318984" indent="-255306" defTabSz="510613" fontAlgn="base">
              <a:spcBef>
                <a:spcPct val="0"/>
              </a:spcBef>
              <a:spcAft>
                <a:spcPct val="0"/>
              </a:spcAft>
              <a:defRPr>
                <a:solidFill>
                  <a:schemeClr val="tx1"/>
                </a:solidFill>
                <a:latin typeface="Calibri" panose="020F0502020204030204" pitchFamily="34" charset="0"/>
              </a:defRPr>
            </a:lvl7pPr>
            <a:lvl8pPr marL="3829597" indent="-255306" defTabSz="510613" fontAlgn="base">
              <a:spcBef>
                <a:spcPct val="0"/>
              </a:spcBef>
              <a:spcAft>
                <a:spcPct val="0"/>
              </a:spcAft>
              <a:defRPr>
                <a:solidFill>
                  <a:schemeClr val="tx1"/>
                </a:solidFill>
                <a:latin typeface="Calibri" panose="020F0502020204030204" pitchFamily="34" charset="0"/>
              </a:defRPr>
            </a:lvl8pPr>
            <a:lvl9pPr marL="4340210" indent="-255306" defTabSz="510613" fontAlgn="base">
              <a:spcBef>
                <a:spcPct val="0"/>
              </a:spcBef>
              <a:spcAft>
                <a:spcPct val="0"/>
              </a:spcAft>
              <a:defRPr>
                <a:solidFill>
                  <a:schemeClr val="tx1"/>
                </a:solidFill>
                <a:latin typeface="Calibri" panose="020F0502020204030204" pitchFamily="34" charset="0"/>
              </a:defRPr>
            </a:lvl9pPr>
          </a:lstStyle>
          <a:p>
            <a:pPr defTabSz="510613" fontAlgn="base">
              <a:spcBef>
                <a:spcPct val="0"/>
              </a:spcBef>
              <a:spcAft>
                <a:spcPct val="0"/>
              </a:spcAft>
              <a:defRPr/>
            </a:pPr>
            <a:fld id="{D8E504B9-F246-44E1-B533-F0BCAC6420E8}" type="slidenum">
              <a:rPr lang="en-US" altLang="de-DE">
                <a:solidFill>
                  <a:srgbClr val="000000"/>
                </a:solidFill>
              </a:rPr>
              <a:pPr defTabSz="510613" fontAlgn="base">
                <a:spcBef>
                  <a:spcPct val="0"/>
                </a:spcBef>
                <a:spcAft>
                  <a:spcPct val="0"/>
                </a:spcAft>
                <a:defRPr/>
              </a:pPr>
              <a:t>7</a:t>
            </a:fld>
            <a:endParaRPr lang="en-US" altLang="de-DE">
              <a:solidFill>
                <a:srgbClr val="000000"/>
              </a:solidFill>
            </a:endParaRPr>
          </a:p>
        </p:txBody>
      </p:sp>
    </p:spTree>
    <p:extLst>
      <p:ext uri="{BB962C8B-B14F-4D97-AF65-F5344CB8AC3E}">
        <p14:creationId xmlns:p14="http://schemas.microsoft.com/office/powerpoint/2010/main" val="432811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582AF-71DE-4A67-AFFF-BF1474E90D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D627A3-E69A-4367-B6F6-CE6ED78C58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009241-80FF-4BF5-AB6D-8A1ACE1B252C}"/>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930E1218-B45D-4345-9FEC-436702B84A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6DBD34-0893-49E8-87D8-935FAC961C14}"/>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2423159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6266A-F257-4879-96FF-DF2F31ABF2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D96D08-4851-4352-B55C-E8285D6D4A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D6D9D7-B381-4EDE-BF74-812F698A4FDF}"/>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E17CEF6B-3BB3-4547-B08A-8B17B97C99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BA46BA-54A2-46FB-A50A-FFD918C66EF5}"/>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579003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7414D9-4B1A-47BF-8DCA-E599A8D72E8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599766-67DC-4A27-B067-CB6DEF69E8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DEF3E2-9E98-451C-BE87-64861CA89812}"/>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AFFFDD4C-12A4-4A43-B3BB-BAB9EE74D9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39503E-E9E9-4E8C-A507-CC032B5A3004}"/>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269990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668A7-20B1-4E4A-859B-ECDAE83C69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66346D-7837-4643-ABA5-4A88F0A86C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F43874-9030-4A06-9A78-4DEF6BFAF3A5}"/>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87257320-9725-47EA-A62E-E017185CFD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D11475-BDEF-487E-A3A1-6B5DC9D82CE2}"/>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437885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38A4E-D206-4867-B8C8-820B533F50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DD4EC96-941A-431C-904B-9CFDAC90C0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FB38CF6-06E5-457D-9A42-D084B21B03E1}"/>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DCAA9B1F-C571-4209-9052-89F6DE45C5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838928-3F3F-43FC-BCD0-344940F3BC1E}"/>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604697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E333F-15AC-429D-8C5D-630B914859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7AF267-789A-4691-BDB6-017E637BD0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A883C0-D60E-44B4-B5B1-2F40F3EFB25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56307F-5330-4417-BB6B-6346C158EA12}"/>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6" name="Footer Placeholder 5">
            <a:extLst>
              <a:ext uri="{FF2B5EF4-FFF2-40B4-BE49-F238E27FC236}">
                <a16:creationId xmlns:a16="http://schemas.microsoft.com/office/drawing/2014/main" id="{CA77F9D4-8867-4023-B130-8E6B986F28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3FCA67-EC63-4895-86C3-11F706B8E064}"/>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91864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5F807-F7A1-443B-8C50-7A2AAB3881E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7CA167-0FA8-4DB8-B35B-1371AAC9EC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CE19CF-BB69-4C2F-B8D4-3DD7A870C54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5CBB8F2-BA7C-4A8E-B4D2-458840F374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F446B9-8319-4C71-A49A-42E1B3D1EB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F01AD33-9C29-4FD1-A88A-6FC94F44B854}"/>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8" name="Footer Placeholder 7">
            <a:extLst>
              <a:ext uri="{FF2B5EF4-FFF2-40B4-BE49-F238E27FC236}">
                <a16:creationId xmlns:a16="http://schemas.microsoft.com/office/drawing/2014/main" id="{CDBABC03-5B72-405F-8118-2C32B18D8B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47256E4-BF50-4EA0-AC50-ECF12D52DFFB}"/>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2709902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B474-575F-4676-B5D0-B3ED87F2AE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14F0EE0-3F0C-4287-B8F3-38FA272CEC87}"/>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4" name="Footer Placeholder 3">
            <a:extLst>
              <a:ext uri="{FF2B5EF4-FFF2-40B4-BE49-F238E27FC236}">
                <a16:creationId xmlns:a16="http://schemas.microsoft.com/office/drawing/2014/main" id="{C3308B42-89A3-40C1-A6E1-DA8FD2BC59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8986C93-ED71-4EA5-AE71-83FAD097D012}"/>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39993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F5F2E2-0F81-4BC9-9BA4-F213D1E44DE9}"/>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3" name="Footer Placeholder 2">
            <a:extLst>
              <a:ext uri="{FF2B5EF4-FFF2-40B4-BE49-F238E27FC236}">
                <a16:creationId xmlns:a16="http://schemas.microsoft.com/office/drawing/2014/main" id="{151E91B7-4A3F-4B23-8763-9F5A9DDD79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45DE1-CB03-45F4-B609-879B4E006466}"/>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103574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7770F-4BC5-48E8-94ED-E1D65A0E77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1F3F68-49EB-4101-A86F-D3BD6A1810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A04C1A-39F7-407D-A63B-D4F0C64A16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EA3F77-6B5E-473E-8F48-3FE4A767798D}"/>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6" name="Footer Placeholder 5">
            <a:extLst>
              <a:ext uri="{FF2B5EF4-FFF2-40B4-BE49-F238E27FC236}">
                <a16:creationId xmlns:a16="http://schemas.microsoft.com/office/drawing/2014/main" id="{5BF09A63-2531-48E3-A009-E42A1BB0F7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57EC7A-6BB2-446D-A2AE-11BC455064A6}"/>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1670079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21C15-B29E-4069-9201-F840406077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12C688-98A6-463C-B223-C0A1E540C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D1187C-B58D-49AD-BD23-EA2CCD2659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4DA47E-F747-4CFE-B0BA-A044CA6377F7}"/>
              </a:ext>
            </a:extLst>
          </p:cNvPr>
          <p:cNvSpPr>
            <a:spLocks noGrp="1"/>
          </p:cNvSpPr>
          <p:nvPr>
            <p:ph type="dt" sz="half" idx="10"/>
          </p:nvPr>
        </p:nvSpPr>
        <p:spPr/>
        <p:txBody>
          <a:bodyPr/>
          <a:lstStyle/>
          <a:p>
            <a:fld id="{E1EE1FCB-AA1D-43FE-BB79-39E21834ECDF}" type="datetimeFigureOut">
              <a:rPr lang="en-US" smtClean="0"/>
              <a:t>12/21/2020</a:t>
            </a:fld>
            <a:endParaRPr lang="en-US"/>
          </a:p>
        </p:txBody>
      </p:sp>
      <p:sp>
        <p:nvSpPr>
          <p:cNvPr id="6" name="Footer Placeholder 5">
            <a:extLst>
              <a:ext uri="{FF2B5EF4-FFF2-40B4-BE49-F238E27FC236}">
                <a16:creationId xmlns:a16="http://schemas.microsoft.com/office/drawing/2014/main" id="{28683C7A-DCBE-4B75-A3A0-DE07A848BB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20FB5E-8FA1-4061-A6C1-1CBA6E1423FE}"/>
              </a:ext>
            </a:extLst>
          </p:cNvPr>
          <p:cNvSpPr>
            <a:spLocks noGrp="1"/>
          </p:cNvSpPr>
          <p:nvPr>
            <p:ph type="sldNum" sz="quarter" idx="12"/>
          </p:nvPr>
        </p:nvSpPr>
        <p:spPr/>
        <p:txBody>
          <a:bodyPr/>
          <a:lstStyle/>
          <a:p>
            <a:fld id="{D8747151-105E-442C-B651-34B290AE5F71}" type="slidenum">
              <a:rPr lang="en-US" smtClean="0"/>
              <a:t>‹#›</a:t>
            </a:fld>
            <a:endParaRPr lang="en-US"/>
          </a:p>
        </p:txBody>
      </p:sp>
    </p:spTree>
    <p:extLst>
      <p:ext uri="{BB962C8B-B14F-4D97-AF65-F5344CB8AC3E}">
        <p14:creationId xmlns:p14="http://schemas.microsoft.com/office/powerpoint/2010/main" val="547429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33AF58-8A8C-442B-973F-C8DDE7B31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907447-CF0A-4A16-88FD-9213B48CD1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9D09F2-6676-43B9-B19B-D1ED9C6C9E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EE1FCB-AA1D-43FE-BB79-39E21834ECDF}" type="datetimeFigureOut">
              <a:rPr lang="en-US" smtClean="0"/>
              <a:t>12/21/2020</a:t>
            </a:fld>
            <a:endParaRPr lang="en-US"/>
          </a:p>
        </p:txBody>
      </p:sp>
      <p:sp>
        <p:nvSpPr>
          <p:cNvPr id="5" name="Footer Placeholder 4">
            <a:extLst>
              <a:ext uri="{FF2B5EF4-FFF2-40B4-BE49-F238E27FC236}">
                <a16:creationId xmlns:a16="http://schemas.microsoft.com/office/drawing/2014/main" id="{56BC3E9B-5DB0-496C-9BB7-9C8715E1A7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9C951-C029-4241-B7FA-1A035E19BF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747151-105E-442C-B651-34B290AE5F71}" type="slidenum">
              <a:rPr lang="en-US" smtClean="0"/>
              <a:t>‹#›</a:t>
            </a:fld>
            <a:endParaRPr lang="en-US"/>
          </a:p>
        </p:txBody>
      </p:sp>
    </p:spTree>
    <p:extLst>
      <p:ext uri="{BB962C8B-B14F-4D97-AF65-F5344CB8AC3E}">
        <p14:creationId xmlns:p14="http://schemas.microsoft.com/office/powerpoint/2010/main" val="1662734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Gebäude, draußen, Uhr, Stadt enthält.&#10;&#10;Automatisch generierte Beschreibung">
            <a:extLst>
              <a:ext uri="{FF2B5EF4-FFF2-40B4-BE49-F238E27FC236}">
                <a16:creationId xmlns:a16="http://schemas.microsoft.com/office/drawing/2014/main" id="{4AB58565-394A-44C1-815C-02FBC576E351}"/>
              </a:ext>
            </a:extLst>
          </p:cNvPr>
          <p:cNvPicPr>
            <a:picLocks noChangeAspect="1"/>
          </p:cNvPicPr>
          <p:nvPr/>
        </p:nvPicPr>
        <p:blipFill rotWithShape="1">
          <a:blip r:embed="rId3">
            <a:extLst>
              <a:ext uri="{28A0092B-C50C-407E-A947-70E740481C1C}">
                <a14:useLocalDpi xmlns:a14="http://schemas.microsoft.com/office/drawing/2010/main" val="0"/>
              </a:ext>
            </a:extLst>
          </a:blip>
          <a:srcRect t="15429"/>
          <a:stretch/>
        </p:blipFill>
        <p:spPr>
          <a:xfrm>
            <a:off x="20" y="1282"/>
            <a:ext cx="12191980" cy="6856718"/>
          </a:xfrm>
          <a:prstGeom prst="rect">
            <a:avLst/>
          </a:prstGeom>
        </p:spPr>
      </p:pic>
      <p:pic>
        <p:nvPicPr>
          <p:cNvPr id="62" name="Grafik 61">
            <a:extLst>
              <a:ext uri="{FF2B5EF4-FFF2-40B4-BE49-F238E27FC236}">
                <a16:creationId xmlns:a16="http://schemas.microsoft.com/office/drawing/2014/main" id="{67CE2C79-CC21-4079-B900-3F7461A979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05" y="208427"/>
            <a:ext cx="1411731" cy="556928"/>
          </a:xfrm>
          <a:prstGeom prst="rect">
            <a:avLst/>
          </a:prstGeom>
        </p:spPr>
      </p:pic>
      <p:sp>
        <p:nvSpPr>
          <p:cNvPr id="48" name="Textfeld 47">
            <a:extLst>
              <a:ext uri="{FF2B5EF4-FFF2-40B4-BE49-F238E27FC236}">
                <a16:creationId xmlns:a16="http://schemas.microsoft.com/office/drawing/2014/main" id="{72BA3DA1-C227-4A4D-A7E4-BDB96DA3AE1F}"/>
              </a:ext>
            </a:extLst>
          </p:cNvPr>
          <p:cNvSpPr txBox="1"/>
          <p:nvPr/>
        </p:nvSpPr>
        <p:spPr>
          <a:xfrm>
            <a:off x="3858762" y="6302720"/>
            <a:ext cx="2842075" cy="553998"/>
          </a:xfrm>
          <a:prstGeom prst="rect">
            <a:avLst/>
          </a:prstGeom>
          <a:solidFill>
            <a:srgbClr val="00206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white"/>
                </a:solidFill>
                <a:effectLst/>
                <a:uLnTx/>
                <a:uFillTx/>
                <a:latin typeface="Calibri" panose="020F0502020204030204"/>
                <a:ea typeface="+mn-ea"/>
                <a:cs typeface="+mn-cs"/>
              </a:rPr>
              <a:t>Meikel Mokry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500" b="0" i="0" u="none" strike="noStrike" kern="1200" cap="none" spc="0" normalizeH="0" baseline="0" noProof="0" dirty="0">
                <a:ln>
                  <a:noFill/>
                </a:ln>
                <a:solidFill>
                  <a:prstClr val="white"/>
                </a:solidFill>
                <a:effectLst/>
                <a:uLnTx/>
                <a:uFillTx/>
                <a:latin typeface="Calibri" panose="020F0502020204030204"/>
                <a:ea typeface="+mn-ea"/>
                <a:cs typeface="+mn-cs"/>
              </a:rPr>
              <a:t>CEO &amp; ex Wall Street Trader</a:t>
            </a:r>
          </a:p>
        </p:txBody>
      </p:sp>
      <p:pic>
        <p:nvPicPr>
          <p:cNvPr id="4" name="Grafik 3" descr="Ein Bild, das Pink, Frau, haltend, Mädchen enthält.&#10;&#10;Automatisch generierte Beschreibung">
            <a:extLst>
              <a:ext uri="{FF2B5EF4-FFF2-40B4-BE49-F238E27FC236}">
                <a16:creationId xmlns:a16="http://schemas.microsoft.com/office/drawing/2014/main" id="{F36DED57-1AE9-48FD-AF84-B3AB8D8C10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44082" y="3197565"/>
            <a:ext cx="1430934" cy="1430934"/>
          </a:xfrm>
          <a:prstGeom prst="rect">
            <a:avLst/>
          </a:prstGeom>
        </p:spPr>
      </p:pic>
      <p:pic>
        <p:nvPicPr>
          <p:cNvPr id="6" name="Grafik 5">
            <a:extLst>
              <a:ext uri="{FF2B5EF4-FFF2-40B4-BE49-F238E27FC236}">
                <a16:creationId xmlns:a16="http://schemas.microsoft.com/office/drawing/2014/main" id="{1ED3F2EB-45EE-4CDF-8878-DB7AE8C35F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11320" y="213435"/>
            <a:ext cx="1356360" cy="1356360"/>
          </a:xfrm>
          <a:prstGeom prst="rect">
            <a:avLst/>
          </a:prstGeom>
        </p:spPr>
      </p:pic>
      <p:pic>
        <p:nvPicPr>
          <p:cNvPr id="7" name="Grafik 6">
            <a:extLst>
              <a:ext uri="{FF2B5EF4-FFF2-40B4-BE49-F238E27FC236}">
                <a16:creationId xmlns:a16="http://schemas.microsoft.com/office/drawing/2014/main" id="{5B37D65D-E55E-48EE-BD46-D5DB5DE855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00831" y="1705500"/>
            <a:ext cx="1356360" cy="1356360"/>
          </a:xfrm>
          <a:prstGeom prst="rect">
            <a:avLst/>
          </a:prstGeom>
        </p:spPr>
      </p:pic>
      <p:pic>
        <p:nvPicPr>
          <p:cNvPr id="11" name="Picture 10" descr="A person posing for the camera&#10;&#10;Description automatically generated">
            <a:extLst>
              <a:ext uri="{FF2B5EF4-FFF2-40B4-BE49-F238E27FC236}">
                <a16:creationId xmlns:a16="http://schemas.microsoft.com/office/drawing/2014/main" id="{394DD277-3F12-48AD-A66A-25BEF8A391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492" y="1134806"/>
            <a:ext cx="4452783" cy="6112185"/>
          </a:xfrm>
          <a:prstGeom prst="rect">
            <a:avLst/>
          </a:prstGeom>
        </p:spPr>
      </p:pic>
      <p:sp>
        <p:nvSpPr>
          <p:cNvPr id="13" name="Rechteck 45">
            <a:extLst>
              <a:ext uri="{FF2B5EF4-FFF2-40B4-BE49-F238E27FC236}">
                <a16:creationId xmlns:a16="http://schemas.microsoft.com/office/drawing/2014/main" id="{CDC4154B-ADF0-4A6F-9E7D-B49269C1969D}"/>
              </a:ext>
            </a:extLst>
          </p:cNvPr>
          <p:cNvSpPr/>
          <p:nvPr/>
        </p:nvSpPr>
        <p:spPr>
          <a:xfrm>
            <a:off x="2530462" y="208428"/>
            <a:ext cx="7144489" cy="537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000" b="0" i="0" u="none" strike="noStrike" kern="1200" cap="none" spc="0" normalizeH="0" baseline="0" noProof="0" dirty="0">
                <a:ln>
                  <a:noFill/>
                </a:ln>
                <a:solidFill>
                  <a:prstClr val="white"/>
                </a:solidFill>
                <a:effectLst/>
                <a:uLnTx/>
                <a:uFillTx/>
                <a:latin typeface="Calibri Light" panose="020F0302020204030204"/>
                <a:ea typeface="+mn-ea"/>
                <a:cs typeface="+mn-cs"/>
              </a:rPr>
              <a:t>WSI Premium Programm Fortbildung Teil </a:t>
            </a:r>
            <a:r>
              <a:rPr kumimoji="0" lang="de-DE" sz="3000" b="0" i="0" u="none" strike="noStrike" kern="1200" cap="none" spc="0" normalizeH="0" baseline="0" dirty="0">
                <a:ln>
                  <a:noFill/>
                </a:ln>
                <a:solidFill>
                  <a:prstClr val="white"/>
                </a:solidFill>
                <a:effectLst/>
                <a:uLnTx/>
                <a:uFillTx/>
                <a:latin typeface="Calibri Light" panose="020F0302020204030204"/>
                <a:ea typeface="+mn-ea"/>
                <a:cs typeface="+mn-cs"/>
              </a:rPr>
              <a:t>9</a:t>
            </a:r>
            <a:endParaRPr kumimoji="0" lang="de-DE" sz="30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5" name="Rectangle 14">
            <a:extLst>
              <a:ext uri="{FF2B5EF4-FFF2-40B4-BE49-F238E27FC236}">
                <a16:creationId xmlns:a16="http://schemas.microsoft.com/office/drawing/2014/main" id="{B8A8E26F-0346-48B8-946B-E77E0AA06EC1}"/>
              </a:ext>
            </a:extLst>
          </p:cNvPr>
          <p:cNvSpPr/>
          <p:nvPr/>
        </p:nvSpPr>
        <p:spPr>
          <a:xfrm>
            <a:off x="2576514" y="822083"/>
            <a:ext cx="7134224" cy="300037"/>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Trends, Unterstützungen und Widerstände: Der WSI Findungsprozess</a:t>
            </a:r>
            <a:endParaRPr lang="en-US" dirty="0">
              <a:solidFill>
                <a:schemeClr val="tx1"/>
              </a:solidFill>
            </a:endParaRPr>
          </a:p>
        </p:txBody>
      </p:sp>
    </p:spTree>
    <p:extLst>
      <p:ext uri="{BB962C8B-B14F-4D97-AF65-F5344CB8AC3E}">
        <p14:creationId xmlns:p14="http://schemas.microsoft.com/office/powerpoint/2010/main" val="2606521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994297" y="-44894"/>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WSI Premium Fortbildung: Themenbereiche</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3" name="Rectangle 2">
            <a:extLst>
              <a:ext uri="{FF2B5EF4-FFF2-40B4-BE49-F238E27FC236}">
                <a16:creationId xmlns:a16="http://schemas.microsoft.com/office/drawing/2014/main" id="{4AB91CE5-5CA4-4A6E-B44A-2463F8F22F47}"/>
              </a:ext>
            </a:extLst>
          </p:cNvPr>
          <p:cNvSpPr/>
          <p:nvPr/>
        </p:nvSpPr>
        <p:spPr>
          <a:xfrm>
            <a:off x="1699664" y="788783"/>
            <a:ext cx="3667438" cy="1042953"/>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Technische Analyse</a:t>
            </a:r>
            <a:endParaRPr lang="en-US" dirty="0"/>
          </a:p>
        </p:txBody>
      </p:sp>
      <p:sp>
        <p:nvSpPr>
          <p:cNvPr id="22" name="Rectangle 21">
            <a:extLst>
              <a:ext uri="{FF2B5EF4-FFF2-40B4-BE49-F238E27FC236}">
                <a16:creationId xmlns:a16="http://schemas.microsoft.com/office/drawing/2014/main" id="{588FE2AE-0BF8-4BC6-826C-758A931FF662}"/>
              </a:ext>
            </a:extLst>
          </p:cNvPr>
          <p:cNvSpPr/>
          <p:nvPr/>
        </p:nvSpPr>
        <p:spPr>
          <a:xfrm>
            <a:off x="7008015" y="765989"/>
            <a:ext cx="3529506" cy="1051460"/>
          </a:xfrm>
          <a:prstGeom prst="rect">
            <a:avLst/>
          </a:prstGeom>
          <a:solidFill>
            <a:srgbClr val="7030A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Risikomanagement</a:t>
            </a:r>
            <a:endParaRPr lang="en-US" dirty="0"/>
          </a:p>
        </p:txBody>
      </p:sp>
      <p:sp>
        <p:nvSpPr>
          <p:cNvPr id="23" name="Rectangle 22">
            <a:extLst>
              <a:ext uri="{FF2B5EF4-FFF2-40B4-BE49-F238E27FC236}">
                <a16:creationId xmlns:a16="http://schemas.microsoft.com/office/drawing/2014/main" id="{D998A529-550E-4933-A9BC-6E016BD6669A}"/>
              </a:ext>
            </a:extLst>
          </p:cNvPr>
          <p:cNvSpPr/>
          <p:nvPr/>
        </p:nvSpPr>
        <p:spPr>
          <a:xfrm>
            <a:off x="1699664" y="2331853"/>
            <a:ext cx="3639096" cy="1090578"/>
          </a:xfrm>
          <a:prstGeom prst="rect">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Psychologie &amp; Emotionen</a:t>
            </a:r>
            <a:endParaRPr lang="en-US" dirty="0"/>
          </a:p>
        </p:txBody>
      </p:sp>
      <p:sp>
        <p:nvSpPr>
          <p:cNvPr id="24" name="Rectangle 23">
            <a:extLst>
              <a:ext uri="{FF2B5EF4-FFF2-40B4-BE49-F238E27FC236}">
                <a16:creationId xmlns:a16="http://schemas.microsoft.com/office/drawing/2014/main" id="{5BD449F9-6DF0-418E-92D0-D9271E099B95}"/>
              </a:ext>
            </a:extLst>
          </p:cNvPr>
          <p:cNvSpPr/>
          <p:nvPr/>
        </p:nvSpPr>
        <p:spPr>
          <a:xfrm>
            <a:off x="6952050" y="2384206"/>
            <a:ext cx="3639096" cy="1038225"/>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Fundamentale Analyse</a:t>
            </a:r>
            <a:endParaRPr lang="en-US" dirty="0"/>
          </a:p>
        </p:txBody>
      </p:sp>
      <p:sp>
        <p:nvSpPr>
          <p:cNvPr id="25" name="Rectangle 24">
            <a:extLst>
              <a:ext uri="{FF2B5EF4-FFF2-40B4-BE49-F238E27FC236}">
                <a16:creationId xmlns:a16="http://schemas.microsoft.com/office/drawing/2014/main" id="{A5B3316B-056C-42C0-85E5-567FF236D027}"/>
              </a:ext>
            </a:extLst>
          </p:cNvPr>
          <p:cNvSpPr/>
          <p:nvPr/>
        </p:nvSpPr>
        <p:spPr>
          <a:xfrm>
            <a:off x="1640249" y="3790950"/>
            <a:ext cx="3757927" cy="1038225"/>
          </a:xfrm>
          <a:prstGeom prst="rect">
            <a:avLst/>
          </a:prstGeom>
          <a:solidFill>
            <a:schemeClr val="bg2">
              <a:lumMod val="2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Marktkorrelationen</a:t>
            </a:r>
            <a:endParaRPr lang="en-US" dirty="0"/>
          </a:p>
        </p:txBody>
      </p:sp>
      <p:sp>
        <p:nvSpPr>
          <p:cNvPr id="26" name="Rectangle 25">
            <a:extLst>
              <a:ext uri="{FF2B5EF4-FFF2-40B4-BE49-F238E27FC236}">
                <a16:creationId xmlns:a16="http://schemas.microsoft.com/office/drawing/2014/main" id="{8C32CABA-406A-4CF3-890B-266BAB71AF08}"/>
              </a:ext>
            </a:extLst>
          </p:cNvPr>
          <p:cNvSpPr/>
          <p:nvPr/>
        </p:nvSpPr>
        <p:spPr>
          <a:xfrm>
            <a:off x="6937302" y="3757613"/>
            <a:ext cx="3642591" cy="1071562"/>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Tradingstrategien</a:t>
            </a:r>
            <a:endParaRPr lang="en-US" dirty="0"/>
          </a:p>
        </p:txBody>
      </p:sp>
      <p:sp>
        <p:nvSpPr>
          <p:cNvPr id="27" name="Rectangle 26">
            <a:extLst>
              <a:ext uri="{FF2B5EF4-FFF2-40B4-BE49-F238E27FC236}">
                <a16:creationId xmlns:a16="http://schemas.microsoft.com/office/drawing/2014/main" id="{567F8066-FCA0-4931-81BE-4F362E6E6B4D}"/>
              </a:ext>
            </a:extLst>
          </p:cNvPr>
          <p:cNvSpPr/>
          <p:nvPr/>
        </p:nvSpPr>
        <p:spPr>
          <a:xfrm>
            <a:off x="1637752" y="5284568"/>
            <a:ext cx="3762921" cy="1087657"/>
          </a:xfrm>
          <a:prstGeom prst="rect">
            <a:avLst/>
          </a:prstGeom>
          <a:solidFill>
            <a:srgbClr val="00206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Entwicklung eines Tradingplans</a:t>
            </a:r>
            <a:endParaRPr lang="en-US" dirty="0"/>
          </a:p>
        </p:txBody>
      </p:sp>
      <p:sp>
        <p:nvSpPr>
          <p:cNvPr id="28" name="Rectangle 27">
            <a:extLst>
              <a:ext uri="{FF2B5EF4-FFF2-40B4-BE49-F238E27FC236}">
                <a16:creationId xmlns:a16="http://schemas.microsoft.com/office/drawing/2014/main" id="{5AFA8267-7291-4C5E-8A58-18C26EE2582B}"/>
              </a:ext>
            </a:extLst>
          </p:cNvPr>
          <p:cNvSpPr/>
          <p:nvPr/>
        </p:nvSpPr>
        <p:spPr>
          <a:xfrm>
            <a:off x="6949208" y="5284568"/>
            <a:ext cx="3618778" cy="1087657"/>
          </a:xfrm>
          <a:prstGeom prst="rect">
            <a:avLst/>
          </a:prstGeom>
          <a:solidFill>
            <a:schemeClr val="accent5">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
            </a:r>
            <a:endParaRPr lang="en-US" dirty="0"/>
          </a:p>
        </p:txBody>
      </p:sp>
      <p:sp>
        <p:nvSpPr>
          <p:cNvPr id="4" name="Rectangle 3">
            <a:extLst>
              <a:ext uri="{FF2B5EF4-FFF2-40B4-BE49-F238E27FC236}">
                <a16:creationId xmlns:a16="http://schemas.microsoft.com/office/drawing/2014/main" id="{F7B9AA59-CFC3-480C-8217-88D991B79810}"/>
              </a:ext>
            </a:extLst>
          </p:cNvPr>
          <p:cNvSpPr/>
          <p:nvPr/>
        </p:nvSpPr>
        <p:spPr>
          <a:xfrm>
            <a:off x="1524000" y="664307"/>
            <a:ext cx="4071816" cy="128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453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994297" y="-44894"/>
            <a:ext cx="8216504"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Das Fundament!</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pic>
        <p:nvPicPr>
          <p:cNvPr id="7" name="Picture 6" descr="A pile of rocks&#10;&#10;Description automatically generated">
            <a:extLst>
              <a:ext uri="{FF2B5EF4-FFF2-40B4-BE49-F238E27FC236}">
                <a16:creationId xmlns:a16="http://schemas.microsoft.com/office/drawing/2014/main" id="{617DEECA-EEDD-4010-B7A7-252A30EF96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0166" y="863523"/>
            <a:ext cx="8396801" cy="5603952"/>
          </a:xfrm>
          <a:prstGeom prst="rect">
            <a:avLst/>
          </a:prstGeom>
        </p:spPr>
      </p:pic>
    </p:spTree>
    <p:extLst>
      <p:ext uri="{BB962C8B-B14F-4D97-AF65-F5344CB8AC3E}">
        <p14:creationId xmlns:p14="http://schemas.microsoft.com/office/powerpoint/2010/main" val="1929329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763743" y="-49657"/>
            <a:ext cx="9185611"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Der Findungsprozess: Trends, US- und WS-Zonen</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15" name="Rectangle 14">
            <a:extLst>
              <a:ext uri="{FF2B5EF4-FFF2-40B4-BE49-F238E27FC236}">
                <a16:creationId xmlns:a16="http://schemas.microsoft.com/office/drawing/2014/main" id="{2153FA00-5D69-4D90-9254-9092E18B48F7}"/>
              </a:ext>
            </a:extLst>
          </p:cNvPr>
          <p:cNvSpPr/>
          <p:nvPr/>
        </p:nvSpPr>
        <p:spPr>
          <a:xfrm>
            <a:off x="464966" y="1445381"/>
            <a:ext cx="778047" cy="554869"/>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1</a:t>
            </a:r>
          </a:p>
        </p:txBody>
      </p:sp>
      <p:sp>
        <p:nvSpPr>
          <p:cNvPr id="16" name="Rectangle 15">
            <a:extLst>
              <a:ext uri="{FF2B5EF4-FFF2-40B4-BE49-F238E27FC236}">
                <a16:creationId xmlns:a16="http://schemas.microsoft.com/office/drawing/2014/main" id="{C93AD5A9-A2F8-44E4-9F46-959FEE9E301D}"/>
              </a:ext>
            </a:extLst>
          </p:cNvPr>
          <p:cNvSpPr/>
          <p:nvPr/>
        </p:nvSpPr>
        <p:spPr>
          <a:xfrm>
            <a:off x="1342827" y="1438198"/>
            <a:ext cx="9490493" cy="52871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latin typeface="+mj-lt"/>
              </a:rPr>
              <a:t>Der Trend: Anordnung von Hochs und Tiefs</a:t>
            </a:r>
            <a:endParaRPr lang="en-US" sz="2800" dirty="0">
              <a:latin typeface="+mj-lt"/>
            </a:endParaRPr>
          </a:p>
        </p:txBody>
      </p:sp>
      <p:sp>
        <p:nvSpPr>
          <p:cNvPr id="12" name="Rectangle 11">
            <a:extLst>
              <a:ext uri="{FF2B5EF4-FFF2-40B4-BE49-F238E27FC236}">
                <a16:creationId xmlns:a16="http://schemas.microsoft.com/office/drawing/2014/main" id="{B9FD3C9F-C911-4E62-A40C-337639775735}"/>
              </a:ext>
            </a:extLst>
          </p:cNvPr>
          <p:cNvSpPr/>
          <p:nvPr/>
        </p:nvSpPr>
        <p:spPr>
          <a:xfrm>
            <a:off x="471094" y="2670631"/>
            <a:ext cx="763759" cy="545345"/>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2</a:t>
            </a:r>
          </a:p>
        </p:txBody>
      </p:sp>
      <p:sp>
        <p:nvSpPr>
          <p:cNvPr id="13" name="Rectangle 12">
            <a:extLst>
              <a:ext uri="{FF2B5EF4-FFF2-40B4-BE49-F238E27FC236}">
                <a16:creationId xmlns:a16="http://schemas.microsoft.com/office/drawing/2014/main" id="{4B5D969B-735D-4E9D-A6D2-C6C239113B79}"/>
              </a:ext>
            </a:extLst>
          </p:cNvPr>
          <p:cNvSpPr/>
          <p:nvPr/>
        </p:nvSpPr>
        <p:spPr>
          <a:xfrm>
            <a:off x="1363244" y="2677735"/>
            <a:ext cx="9490494" cy="52871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latin typeface="+mj-lt"/>
              </a:rPr>
              <a:t>Extreme US und WS Zonen</a:t>
            </a:r>
            <a:endParaRPr lang="en-US" sz="2800" dirty="0">
              <a:latin typeface="+mj-lt"/>
            </a:endParaRPr>
          </a:p>
        </p:txBody>
      </p:sp>
      <p:sp>
        <p:nvSpPr>
          <p:cNvPr id="14" name="Rectangle 13">
            <a:extLst>
              <a:ext uri="{FF2B5EF4-FFF2-40B4-BE49-F238E27FC236}">
                <a16:creationId xmlns:a16="http://schemas.microsoft.com/office/drawing/2014/main" id="{611D4D40-F905-4DB6-A7D0-FAF716882D40}"/>
              </a:ext>
            </a:extLst>
          </p:cNvPr>
          <p:cNvSpPr/>
          <p:nvPr/>
        </p:nvSpPr>
        <p:spPr>
          <a:xfrm>
            <a:off x="1342827" y="3858912"/>
            <a:ext cx="633609" cy="478670"/>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2.1</a:t>
            </a:r>
          </a:p>
        </p:txBody>
      </p:sp>
      <p:sp>
        <p:nvSpPr>
          <p:cNvPr id="21" name="Rectangle 20">
            <a:extLst>
              <a:ext uri="{FF2B5EF4-FFF2-40B4-BE49-F238E27FC236}">
                <a16:creationId xmlns:a16="http://schemas.microsoft.com/office/drawing/2014/main" id="{FC353F1A-8E65-42CD-925A-81B619C027BD}"/>
              </a:ext>
            </a:extLst>
          </p:cNvPr>
          <p:cNvSpPr/>
          <p:nvPr/>
        </p:nvSpPr>
        <p:spPr>
          <a:xfrm>
            <a:off x="2187352" y="3873276"/>
            <a:ext cx="8723534" cy="478670"/>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latin typeface="+mj-lt"/>
              </a:rPr>
              <a:t>Invalide Zonen</a:t>
            </a:r>
            <a:endParaRPr lang="en-US" sz="2800" dirty="0">
              <a:latin typeface="+mj-lt"/>
            </a:endParaRPr>
          </a:p>
        </p:txBody>
      </p:sp>
      <p:sp>
        <p:nvSpPr>
          <p:cNvPr id="22" name="Rectangle 21">
            <a:extLst>
              <a:ext uri="{FF2B5EF4-FFF2-40B4-BE49-F238E27FC236}">
                <a16:creationId xmlns:a16="http://schemas.microsoft.com/office/drawing/2014/main" id="{13318A25-EAA7-4B03-BD70-F3C2FF3CF262}"/>
              </a:ext>
            </a:extLst>
          </p:cNvPr>
          <p:cNvSpPr/>
          <p:nvPr/>
        </p:nvSpPr>
        <p:spPr>
          <a:xfrm>
            <a:off x="1363244" y="4876694"/>
            <a:ext cx="633609" cy="478670"/>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2.2</a:t>
            </a:r>
          </a:p>
        </p:txBody>
      </p:sp>
      <p:sp>
        <p:nvSpPr>
          <p:cNvPr id="23" name="Rectangle 22">
            <a:extLst>
              <a:ext uri="{FF2B5EF4-FFF2-40B4-BE49-F238E27FC236}">
                <a16:creationId xmlns:a16="http://schemas.microsoft.com/office/drawing/2014/main" id="{DF75E34B-C23F-44F9-90F8-FFF5348886A8}"/>
              </a:ext>
            </a:extLst>
          </p:cNvPr>
          <p:cNvSpPr/>
          <p:nvPr/>
        </p:nvSpPr>
        <p:spPr>
          <a:xfrm>
            <a:off x="2182591" y="4876694"/>
            <a:ext cx="8723534" cy="478670"/>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latin typeface="+mj-lt"/>
              </a:rPr>
              <a:t>Valide Zonen</a:t>
            </a:r>
            <a:endParaRPr lang="en-US" sz="2800" dirty="0">
              <a:latin typeface="+mj-lt"/>
            </a:endParaRPr>
          </a:p>
        </p:txBody>
      </p:sp>
    </p:spTree>
    <p:extLst>
      <p:ext uri="{BB962C8B-B14F-4D97-AF65-F5344CB8AC3E}">
        <p14:creationId xmlns:p14="http://schemas.microsoft.com/office/powerpoint/2010/main" val="600724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763743" y="-49657"/>
            <a:ext cx="9185611"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Der Findungsprozess: Trends, US- und WS-Zonen</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15" name="Rectangle 14">
            <a:extLst>
              <a:ext uri="{FF2B5EF4-FFF2-40B4-BE49-F238E27FC236}">
                <a16:creationId xmlns:a16="http://schemas.microsoft.com/office/drawing/2014/main" id="{2153FA00-5D69-4D90-9254-9092E18B48F7}"/>
              </a:ext>
            </a:extLst>
          </p:cNvPr>
          <p:cNvSpPr/>
          <p:nvPr/>
        </p:nvSpPr>
        <p:spPr>
          <a:xfrm>
            <a:off x="617366" y="3057011"/>
            <a:ext cx="778047" cy="554869"/>
          </a:xfrm>
          <a:prstGeom prst="rect">
            <a:avLst/>
          </a:prstGeom>
          <a:solidFill>
            <a:schemeClr val="accent1">
              <a:lumMod val="50000"/>
              <a:alpha val="2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1</a:t>
            </a:r>
          </a:p>
        </p:txBody>
      </p:sp>
      <p:sp>
        <p:nvSpPr>
          <p:cNvPr id="16" name="Rectangle 15">
            <a:extLst>
              <a:ext uri="{FF2B5EF4-FFF2-40B4-BE49-F238E27FC236}">
                <a16:creationId xmlns:a16="http://schemas.microsoft.com/office/drawing/2014/main" id="{C93AD5A9-A2F8-44E4-9F46-959FEE9E301D}"/>
              </a:ext>
            </a:extLst>
          </p:cNvPr>
          <p:cNvSpPr/>
          <p:nvPr/>
        </p:nvSpPr>
        <p:spPr>
          <a:xfrm>
            <a:off x="1495227" y="3049828"/>
            <a:ext cx="9490493" cy="528715"/>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800" dirty="0">
                <a:latin typeface="+mj-lt"/>
              </a:rPr>
              <a:t>Der Trend: Anordnung von Hochs und Tiefs</a:t>
            </a:r>
            <a:endParaRPr lang="en-US" sz="2800" dirty="0">
              <a:latin typeface="+mj-lt"/>
            </a:endParaRPr>
          </a:p>
        </p:txBody>
      </p:sp>
    </p:spTree>
    <p:extLst>
      <p:ext uri="{BB962C8B-B14F-4D97-AF65-F5344CB8AC3E}">
        <p14:creationId xmlns:p14="http://schemas.microsoft.com/office/powerpoint/2010/main" val="766226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763743" y="-49657"/>
            <a:ext cx="9185611"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Trends: Die Anordnung von Hochs und Tiefs</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17" name="TextBox 16">
            <a:extLst>
              <a:ext uri="{FF2B5EF4-FFF2-40B4-BE49-F238E27FC236}">
                <a16:creationId xmlns:a16="http://schemas.microsoft.com/office/drawing/2014/main" id="{E3BA815D-EF8B-4515-B26B-17BCF860045D}"/>
              </a:ext>
            </a:extLst>
          </p:cNvPr>
          <p:cNvSpPr txBox="1"/>
          <p:nvPr/>
        </p:nvSpPr>
        <p:spPr>
          <a:xfrm>
            <a:off x="133167" y="717215"/>
            <a:ext cx="9098645" cy="400110"/>
          </a:xfrm>
          <a:prstGeom prst="rect">
            <a:avLst/>
          </a:prstGeom>
          <a:noFill/>
        </p:spPr>
        <p:txBody>
          <a:bodyPr wrap="none" rtlCol="0">
            <a:spAutoFit/>
          </a:bodyPr>
          <a:lstStyle/>
          <a:p>
            <a:r>
              <a:rPr lang="de-DE" sz="2000" dirty="0">
                <a:solidFill>
                  <a:srgbClr val="00B0F0"/>
                </a:solidFill>
                <a:latin typeface="+mj-lt"/>
              </a:rPr>
              <a:t>Der Schlüssel zum Identifizieren eines Trends ist der Fokus auf Hoch- und Tiefpunkte</a:t>
            </a:r>
            <a:endParaRPr lang="en-US" sz="2000" dirty="0">
              <a:solidFill>
                <a:srgbClr val="00B0F0"/>
              </a:solidFill>
              <a:latin typeface="+mj-lt"/>
            </a:endParaRPr>
          </a:p>
        </p:txBody>
      </p:sp>
      <p:sp>
        <p:nvSpPr>
          <p:cNvPr id="18" name="TextBox 17">
            <a:extLst>
              <a:ext uri="{FF2B5EF4-FFF2-40B4-BE49-F238E27FC236}">
                <a16:creationId xmlns:a16="http://schemas.microsoft.com/office/drawing/2014/main" id="{D9E190BE-2702-48CA-A8FA-E491355596CE}"/>
              </a:ext>
            </a:extLst>
          </p:cNvPr>
          <p:cNvSpPr txBox="1"/>
          <p:nvPr/>
        </p:nvSpPr>
        <p:spPr>
          <a:xfrm>
            <a:off x="186274" y="2361974"/>
            <a:ext cx="5548955" cy="400110"/>
          </a:xfrm>
          <a:prstGeom prst="rect">
            <a:avLst/>
          </a:prstGeom>
          <a:noFill/>
        </p:spPr>
        <p:txBody>
          <a:bodyPr wrap="none" rtlCol="0">
            <a:spAutoFit/>
          </a:bodyPr>
          <a:lstStyle/>
          <a:p>
            <a:r>
              <a:rPr lang="de-DE" sz="2000" dirty="0">
                <a:solidFill>
                  <a:srgbClr val="00B0F0"/>
                </a:solidFill>
                <a:latin typeface="+mj-lt"/>
              </a:rPr>
              <a:t>Steigende Hochs und steigende Tiefs: Aufwärtstrend</a:t>
            </a:r>
            <a:endParaRPr lang="en-US" sz="2000" dirty="0">
              <a:solidFill>
                <a:srgbClr val="00B0F0"/>
              </a:solidFill>
              <a:latin typeface="+mj-lt"/>
            </a:endParaRPr>
          </a:p>
        </p:txBody>
      </p:sp>
      <p:sp>
        <p:nvSpPr>
          <p:cNvPr id="19" name="TextBox 18">
            <a:extLst>
              <a:ext uri="{FF2B5EF4-FFF2-40B4-BE49-F238E27FC236}">
                <a16:creationId xmlns:a16="http://schemas.microsoft.com/office/drawing/2014/main" id="{91CE2A26-B118-4853-9A62-236D4FBFF853}"/>
              </a:ext>
            </a:extLst>
          </p:cNvPr>
          <p:cNvSpPr txBox="1"/>
          <p:nvPr/>
        </p:nvSpPr>
        <p:spPr>
          <a:xfrm>
            <a:off x="6595483" y="2403407"/>
            <a:ext cx="5139869" cy="400110"/>
          </a:xfrm>
          <a:prstGeom prst="rect">
            <a:avLst/>
          </a:prstGeom>
          <a:noFill/>
        </p:spPr>
        <p:txBody>
          <a:bodyPr wrap="none" rtlCol="0">
            <a:spAutoFit/>
          </a:bodyPr>
          <a:lstStyle/>
          <a:p>
            <a:r>
              <a:rPr lang="de-DE" sz="2000" dirty="0">
                <a:solidFill>
                  <a:srgbClr val="00B0F0"/>
                </a:solidFill>
                <a:latin typeface="+mj-lt"/>
              </a:rPr>
              <a:t>Fallende Hochs und fallende Tiefs: Abwärtstrend</a:t>
            </a:r>
            <a:endParaRPr lang="en-US" sz="2000" dirty="0">
              <a:solidFill>
                <a:srgbClr val="00B0F0"/>
              </a:solidFill>
              <a:latin typeface="+mj-lt"/>
            </a:endParaRPr>
          </a:p>
        </p:txBody>
      </p:sp>
      <p:cxnSp>
        <p:nvCxnSpPr>
          <p:cNvPr id="4" name="Straight Connector 3">
            <a:extLst>
              <a:ext uri="{FF2B5EF4-FFF2-40B4-BE49-F238E27FC236}">
                <a16:creationId xmlns:a16="http://schemas.microsoft.com/office/drawing/2014/main" id="{48E2A13D-1B95-46A8-897F-8A3555D6963D}"/>
              </a:ext>
            </a:extLst>
          </p:cNvPr>
          <p:cNvCxnSpPr/>
          <p:nvPr/>
        </p:nvCxnSpPr>
        <p:spPr>
          <a:xfrm>
            <a:off x="673234" y="3207603"/>
            <a:ext cx="0" cy="1664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A4F827B-8F01-4B44-BE2C-D40068A44D22}"/>
              </a:ext>
            </a:extLst>
          </p:cNvPr>
          <p:cNvCxnSpPr>
            <a:cxnSpLocks/>
          </p:cNvCxnSpPr>
          <p:nvPr/>
        </p:nvCxnSpPr>
        <p:spPr>
          <a:xfrm flipH="1">
            <a:off x="715144" y="4872573"/>
            <a:ext cx="494759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Freeform: Shape 10">
            <a:extLst>
              <a:ext uri="{FF2B5EF4-FFF2-40B4-BE49-F238E27FC236}">
                <a16:creationId xmlns:a16="http://schemas.microsoft.com/office/drawing/2014/main" id="{FF4E3EFA-490F-43E4-8892-89BA6234BE30}"/>
              </a:ext>
            </a:extLst>
          </p:cNvPr>
          <p:cNvSpPr/>
          <p:nvPr/>
        </p:nvSpPr>
        <p:spPr>
          <a:xfrm>
            <a:off x="715144" y="3291423"/>
            <a:ext cx="4400550" cy="1512570"/>
          </a:xfrm>
          <a:custGeom>
            <a:avLst/>
            <a:gdLst>
              <a:gd name="connsiteX0" fmla="*/ 0 w 4400550"/>
              <a:gd name="connsiteY0" fmla="*/ 1512570 h 1512570"/>
              <a:gd name="connsiteX1" fmla="*/ 758190 w 4400550"/>
              <a:gd name="connsiteY1" fmla="*/ 861060 h 1512570"/>
              <a:gd name="connsiteX2" fmla="*/ 1078230 w 4400550"/>
              <a:gd name="connsiteY2" fmla="*/ 1459230 h 1512570"/>
              <a:gd name="connsiteX3" fmla="*/ 2023110 w 4400550"/>
              <a:gd name="connsiteY3" fmla="*/ 537210 h 1512570"/>
              <a:gd name="connsiteX4" fmla="*/ 2312670 w 4400550"/>
              <a:gd name="connsiteY4" fmla="*/ 1303020 h 1512570"/>
              <a:gd name="connsiteX5" fmla="*/ 3154680 w 4400550"/>
              <a:gd name="connsiteY5" fmla="*/ 259080 h 1512570"/>
              <a:gd name="connsiteX6" fmla="*/ 3459480 w 4400550"/>
              <a:gd name="connsiteY6" fmla="*/ 1104900 h 1512570"/>
              <a:gd name="connsiteX7" fmla="*/ 4400550 w 4400550"/>
              <a:gd name="connsiteY7" fmla="*/ 0 h 1512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0550" h="1512570">
                <a:moveTo>
                  <a:pt x="0" y="1512570"/>
                </a:moveTo>
                <a:cubicBezTo>
                  <a:pt x="289242" y="1191260"/>
                  <a:pt x="578485" y="869950"/>
                  <a:pt x="758190" y="861060"/>
                </a:cubicBezTo>
                <a:cubicBezTo>
                  <a:pt x="937895" y="852170"/>
                  <a:pt x="867410" y="1513205"/>
                  <a:pt x="1078230" y="1459230"/>
                </a:cubicBezTo>
                <a:cubicBezTo>
                  <a:pt x="1289050" y="1405255"/>
                  <a:pt x="1817370" y="563245"/>
                  <a:pt x="2023110" y="537210"/>
                </a:cubicBezTo>
                <a:cubicBezTo>
                  <a:pt x="2228850" y="511175"/>
                  <a:pt x="2124075" y="1349375"/>
                  <a:pt x="2312670" y="1303020"/>
                </a:cubicBezTo>
                <a:cubicBezTo>
                  <a:pt x="2501265" y="1256665"/>
                  <a:pt x="2963545" y="292100"/>
                  <a:pt x="3154680" y="259080"/>
                </a:cubicBezTo>
                <a:cubicBezTo>
                  <a:pt x="3345815" y="226060"/>
                  <a:pt x="3251835" y="1148080"/>
                  <a:pt x="3459480" y="1104900"/>
                </a:cubicBezTo>
                <a:cubicBezTo>
                  <a:pt x="3667125" y="1061720"/>
                  <a:pt x="4033837" y="530860"/>
                  <a:pt x="4400550" y="0"/>
                </a:cubicBezTo>
              </a:path>
            </a:pathLst>
          </a:cu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EC7B6AB-B207-4C07-AB97-F3C925701AFB}"/>
              </a:ext>
            </a:extLst>
          </p:cNvPr>
          <p:cNvSpPr txBox="1"/>
          <p:nvPr/>
        </p:nvSpPr>
        <p:spPr>
          <a:xfrm>
            <a:off x="1806395" y="4610656"/>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
        <p:nvSpPr>
          <p:cNvPr id="25" name="TextBox 24">
            <a:extLst>
              <a:ext uri="{FF2B5EF4-FFF2-40B4-BE49-F238E27FC236}">
                <a16:creationId xmlns:a16="http://schemas.microsoft.com/office/drawing/2014/main" id="{4CA1E56E-4F1E-40E4-AB5E-1F9E16304E3A}"/>
              </a:ext>
            </a:extLst>
          </p:cNvPr>
          <p:cNvSpPr txBox="1"/>
          <p:nvPr/>
        </p:nvSpPr>
        <p:spPr>
          <a:xfrm>
            <a:off x="3044645" y="4489687"/>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
        <p:nvSpPr>
          <p:cNvPr id="26" name="TextBox 25">
            <a:extLst>
              <a:ext uri="{FF2B5EF4-FFF2-40B4-BE49-F238E27FC236}">
                <a16:creationId xmlns:a16="http://schemas.microsoft.com/office/drawing/2014/main" id="{00E886D8-815A-4CD8-A0E8-9693C7152703}"/>
              </a:ext>
            </a:extLst>
          </p:cNvPr>
          <p:cNvSpPr txBox="1"/>
          <p:nvPr/>
        </p:nvSpPr>
        <p:spPr>
          <a:xfrm>
            <a:off x="4135793" y="4335798"/>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
        <p:nvSpPr>
          <p:cNvPr id="27" name="TextBox 26">
            <a:extLst>
              <a:ext uri="{FF2B5EF4-FFF2-40B4-BE49-F238E27FC236}">
                <a16:creationId xmlns:a16="http://schemas.microsoft.com/office/drawing/2014/main" id="{BAB45D43-1F1B-4CF8-A428-82BD8B411404}"/>
              </a:ext>
            </a:extLst>
          </p:cNvPr>
          <p:cNvSpPr txBox="1"/>
          <p:nvPr/>
        </p:nvSpPr>
        <p:spPr>
          <a:xfrm>
            <a:off x="1059312" y="3786011"/>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sp>
        <p:nvSpPr>
          <p:cNvPr id="28" name="TextBox 27">
            <a:extLst>
              <a:ext uri="{FF2B5EF4-FFF2-40B4-BE49-F238E27FC236}">
                <a16:creationId xmlns:a16="http://schemas.microsoft.com/office/drawing/2014/main" id="{5C918183-C20A-43FC-AC4B-08E64358B258}"/>
              </a:ext>
            </a:extLst>
          </p:cNvPr>
          <p:cNvSpPr txBox="1"/>
          <p:nvPr/>
        </p:nvSpPr>
        <p:spPr>
          <a:xfrm>
            <a:off x="3405964" y="3219052"/>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sp>
        <p:nvSpPr>
          <p:cNvPr id="29" name="TextBox 28">
            <a:extLst>
              <a:ext uri="{FF2B5EF4-FFF2-40B4-BE49-F238E27FC236}">
                <a16:creationId xmlns:a16="http://schemas.microsoft.com/office/drawing/2014/main" id="{ABFA8888-A7AC-4DBE-8195-B00B3255596D}"/>
              </a:ext>
            </a:extLst>
          </p:cNvPr>
          <p:cNvSpPr txBox="1"/>
          <p:nvPr/>
        </p:nvSpPr>
        <p:spPr>
          <a:xfrm>
            <a:off x="4652729" y="2996429"/>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cxnSp>
        <p:nvCxnSpPr>
          <p:cNvPr id="30" name="Straight Connector 29">
            <a:extLst>
              <a:ext uri="{FF2B5EF4-FFF2-40B4-BE49-F238E27FC236}">
                <a16:creationId xmlns:a16="http://schemas.microsoft.com/office/drawing/2014/main" id="{47D44ECF-A81D-4D1B-A684-59A5E3D7F58B}"/>
              </a:ext>
            </a:extLst>
          </p:cNvPr>
          <p:cNvCxnSpPr/>
          <p:nvPr/>
        </p:nvCxnSpPr>
        <p:spPr>
          <a:xfrm>
            <a:off x="6858485" y="3084195"/>
            <a:ext cx="0" cy="1664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D4F8E74-9D90-40E5-ADD8-18B727062E3F}"/>
              </a:ext>
            </a:extLst>
          </p:cNvPr>
          <p:cNvCxnSpPr>
            <a:cxnSpLocks/>
          </p:cNvCxnSpPr>
          <p:nvPr/>
        </p:nvCxnSpPr>
        <p:spPr>
          <a:xfrm flipH="1">
            <a:off x="6852457" y="4752975"/>
            <a:ext cx="4947598"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Freeform: Shape 31">
            <a:extLst>
              <a:ext uri="{FF2B5EF4-FFF2-40B4-BE49-F238E27FC236}">
                <a16:creationId xmlns:a16="http://schemas.microsoft.com/office/drawing/2014/main" id="{BEC21FAA-4FE7-415A-ABF9-F19C65FBCF8C}"/>
              </a:ext>
            </a:extLst>
          </p:cNvPr>
          <p:cNvSpPr/>
          <p:nvPr/>
        </p:nvSpPr>
        <p:spPr>
          <a:xfrm>
            <a:off x="6941475" y="3137535"/>
            <a:ext cx="3790950" cy="1630680"/>
          </a:xfrm>
          <a:custGeom>
            <a:avLst/>
            <a:gdLst>
              <a:gd name="connsiteX0" fmla="*/ 0 w 3790950"/>
              <a:gd name="connsiteY0" fmla="*/ 0 h 1630680"/>
              <a:gd name="connsiteX1" fmla="*/ 506730 w 3790950"/>
              <a:gd name="connsiteY1" fmla="*/ 720090 h 1630680"/>
              <a:gd name="connsiteX2" fmla="*/ 971550 w 3790950"/>
              <a:gd name="connsiteY2" fmla="*/ 80010 h 1630680"/>
              <a:gd name="connsiteX3" fmla="*/ 1588770 w 3790950"/>
              <a:gd name="connsiteY3" fmla="*/ 1215390 h 1630680"/>
              <a:gd name="connsiteX4" fmla="*/ 2023110 w 3790950"/>
              <a:gd name="connsiteY4" fmla="*/ 491490 h 1630680"/>
              <a:gd name="connsiteX5" fmla="*/ 2647950 w 3790950"/>
              <a:gd name="connsiteY5" fmla="*/ 1451610 h 1630680"/>
              <a:gd name="connsiteX6" fmla="*/ 3067050 w 3790950"/>
              <a:gd name="connsiteY6" fmla="*/ 861060 h 1630680"/>
              <a:gd name="connsiteX7" fmla="*/ 3790950 w 3790950"/>
              <a:gd name="connsiteY7" fmla="*/ 1630680 h 16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0950" h="1630680">
                <a:moveTo>
                  <a:pt x="0" y="0"/>
                </a:moveTo>
                <a:cubicBezTo>
                  <a:pt x="172402" y="353377"/>
                  <a:pt x="344805" y="706755"/>
                  <a:pt x="506730" y="720090"/>
                </a:cubicBezTo>
                <a:cubicBezTo>
                  <a:pt x="668655" y="733425"/>
                  <a:pt x="791210" y="-2540"/>
                  <a:pt x="971550" y="80010"/>
                </a:cubicBezTo>
                <a:cubicBezTo>
                  <a:pt x="1151890" y="162560"/>
                  <a:pt x="1413510" y="1146810"/>
                  <a:pt x="1588770" y="1215390"/>
                </a:cubicBezTo>
                <a:cubicBezTo>
                  <a:pt x="1764030" y="1283970"/>
                  <a:pt x="1846580" y="452120"/>
                  <a:pt x="2023110" y="491490"/>
                </a:cubicBezTo>
                <a:cubicBezTo>
                  <a:pt x="2199640" y="530860"/>
                  <a:pt x="2473960" y="1390015"/>
                  <a:pt x="2647950" y="1451610"/>
                </a:cubicBezTo>
                <a:cubicBezTo>
                  <a:pt x="2821940" y="1513205"/>
                  <a:pt x="2876550" y="831215"/>
                  <a:pt x="3067050" y="861060"/>
                </a:cubicBezTo>
                <a:cubicBezTo>
                  <a:pt x="3257550" y="890905"/>
                  <a:pt x="3524250" y="1260792"/>
                  <a:pt x="3790950" y="163068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BDC37664-17AC-4B98-BFDB-886C1EF29A18}"/>
              </a:ext>
            </a:extLst>
          </p:cNvPr>
          <p:cNvSpPr txBox="1"/>
          <p:nvPr/>
        </p:nvSpPr>
        <p:spPr>
          <a:xfrm>
            <a:off x="7907637" y="2983646"/>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sp>
        <p:nvSpPr>
          <p:cNvPr id="34" name="TextBox 33">
            <a:extLst>
              <a:ext uri="{FF2B5EF4-FFF2-40B4-BE49-F238E27FC236}">
                <a16:creationId xmlns:a16="http://schemas.microsoft.com/office/drawing/2014/main" id="{2EC5EF59-7187-4AC8-898D-5FA27E634A46}"/>
              </a:ext>
            </a:extLst>
          </p:cNvPr>
          <p:cNvSpPr txBox="1"/>
          <p:nvPr/>
        </p:nvSpPr>
        <p:spPr>
          <a:xfrm>
            <a:off x="9042690" y="3415145"/>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sp>
        <p:nvSpPr>
          <p:cNvPr id="35" name="TextBox 34">
            <a:extLst>
              <a:ext uri="{FF2B5EF4-FFF2-40B4-BE49-F238E27FC236}">
                <a16:creationId xmlns:a16="http://schemas.microsoft.com/office/drawing/2014/main" id="{254F00E1-4EDB-46F8-BD8E-48DE52FA0FE3}"/>
              </a:ext>
            </a:extLst>
          </p:cNvPr>
          <p:cNvSpPr txBox="1"/>
          <p:nvPr/>
        </p:nvSpPr>
        <p:spPr>
          <a:xfrm>
            <a:off x="10105330" y="3842409"/>
            <a:ext cx="627095" cy="307777"/>
          </a:xfrm>
          <a:prstGeom prst="rect">
            <a:avLst/>
          </a:prstGeom>
          <a:noFill/>
        </p:spPr>
        <p:txBody>
          <a:bodyPr wrap="none" rtlCol="0">
            <a:spAutoFit/>
          </a:bodyPr>
          <a:lstStyle/>
          <a:p>
            <a:r>
              <a:rPr lang="de-DE" sz="1400" dirty="0">
                <a:solidFill>
                  <a:srgbClr val="00B0F0"/>
                </a:solidFill>
                <a:latin typeface="+mj-lt"/>
              </a:rPr>
              <a:t>Hochs</a:t>
            </a:r>
            <a:endParaRPr lang="en-US" sz="1400" dirty="0">
              <a:solidFill>
                <a:srgbClr val="00B0F0"/>
              </a:solidFill>
              <a:latin typeface="+mj-lt"/>
            </a:endParaRPr>
          </a:p>
        </p:txBody>
      </p:sp>
      <p:sp>
        <p:nvSpPr>
          <p:cNvPr id="36" name="TextBox 35">
            <a:extLst>
              <a:ext uri="{FF2B5EF4-FFF2-40B4-BE49-F238E27FC236}">
                <a16:creationId xmlns:a16="http://schemas.microsoft.com/office/drawing/2014/main" id="{0F2AA00A-9B5E-4F21-82E9-C92DA11CCE33}"/>
              </a:ext>
            </a:extLst>
          </p:cNvPr>
          <p:cNvSpPr txBox="1"/>
          <p:nvPr/>
        </p:nvSpPr>
        <p:spPr>
          <a:xfrm>
            <a:off x="7124593" y="3904258"/>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
        <p:nvSpPr>
          <p:cNvPr id="37" name="TextBox 36">
            <a:extLst>
              <a:ext uri="{FF2B5EF4-FFF2-40B4-BE49-F238E27FC236}">
                <a16:creationId xmlns:a16="http://schemas.microsoft.com/office/drawing/2014/main" id="{BA7C79DB-215C-489B-9B11-9FBEA502A1CE}"/>
              </a:ext>
            </a:extLst>
          </p:cNvPr>
          <p:cNvSpPr txBox="1"/>
          <p:nvPr/>
        </p:nvSpPr>
        <p:spPr>
          <a:xfrm>
            <a:off x="8017796" y="4187239"/>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
        <p:nvSpPr>
          <p:cNvPr id="38" name="TextBox 37">
            <a:extLst>
              <a:ext uri="{FF2B5EF4-FFF2-40B4-BE49-F238E27FC236}">
                <a16:creationId xmlns:a16="http://schemas.microsoft.com/office/drawing/2014/main" id="{F5954401-1248-46E9-81DB-DA22D820EE25}"/>
              </a:ext>
            </a:extLst>
          </p:cNvPr>
          <p:cNvSpPr txBox="1"/>
          <p:nvPr/>
        </p:nvSpPr>
        <p:spPr>
          <a:xfrm>
            <a:off x="9042690" y="4441388"/>
            <a:ext cx="516936" cy="307777"/>
          </a:xfrm>
          <a:prstGeom prst="rect">
            <a:avLst/>
          </a:prstGeom>
          <a:noFill/>
        </p:spPr>
        <p:txBody>
          <a:bodyPr wrap="none" rtlCol="0">
            <a:spAutoFit/>
          </a:bodyPr>
          <a:lstStyle/>
          <a:p>
            <a:r>
              <a:rPr lang="de-DE" sz="1400" dirty="0">
                <a:solidFill>
                  <a:srgbClr val="00B0F0"/>
                </a:solidFill>
                <a:latin typeface="+mj-lt"/>
              </a:rPr>
              <a:t>Tiefs</a:t>
            </a:r>
            <a:endParaRPr lang="en-US" sz="1400" dirty="0">
              <a:solidFill>
                <a:srgbClr val="00B0F0"/>
              </a:solidFill>
              <a:latin typeface="+mj-lt"/>
            </a:endParaRPr>
          </a:p>
        </p:txBody>
      </p:sp>
    </p:spTree>
    <p:extLst>
      <p:ext uri="{BB962C8B-B14F-4D97-AF65-F5344CB8AC3E}">
        <p14:creationId xmlns:p14="http://schemas.microsoft.com/office/powerpoint/2010/main" val="158762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4" grpId="0"/>
      <p:bldP spid="25" grpId="0"/>
      <p:bldP spid="26" grpId="0"/>
      <p:bldP spid="27" grpId="0"/>
      <p:bldP spid="28" grpId="0"/>
      <p:bldP spid="29"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rawing&#10;&#10;Description automatically generated">
            <a:extLst>
              <a:ext uri="{FF2B5EF4-FFF2-40B4-BE49-F238E27FC236}">
                <a16:creationId xmlns:a16="http://schemas.microsoft.com/office/drawing/2014/main" id="{8FB4AC6A-8CD5-4D00-8E56-1CC03503B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1" y="-234361"/>
            <a:ext cx="1028700" cy="1028700"/>
          </a:xfrm>
          <a:prstGeom prst="rect">
            <a:avLst/>
          </a:prstGeom>
        </p:spPr>
      </p:pic>
      <p:sp>
        <p:nvSpPr>
          <p:cNvPr id="5" name="Rectangle 7">
            <a:extLst>
              <a:ext uri="{FF2B5EF4-FFF2-40B4-BE49-F238E27FC236}">
                <a16:creationId xmlns:a16="http://schemas.microsoft.com/office/drawing/2014/main" id="{019764C1-B005-4593-B21F-B930ED6BC656}"/>
              </a:ext>
            </a:extLst>
          </p:cNvPr>
          <p:cNvSpPr/>
          <p:nvPr/>
        </p:nvSpPr>
        <p:spPr>
          <a:xfrm>
            <a:off x="4252" y="0"/>
            <a:ext cx="12184913" cy="531628"/>
          </a:xfrm>
          <a:prstGeom prst="rect">
            <a:avLst/>
          </a:prstGeom>
          <a:solidFill>
            <a:srgbClr val="26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800" dirty="0"/>
          </a:p>
        </p:txBody>
      </p:sp>
      <p:sp>
        <p:nvSpPr>
          <p:cNvPr id="8" name="TextBox 9">
            <a:extLst>
              <a:ext uri="{FF2B5EF4-FFF2-40B4-BE49-F238E27FC236}">
                <a16:creationId xmlns:a16="http://schemas.microsoft.com/office/drawing/2014/main" id="{865294E6-6D82-44E1-9829-0A8A01934FEB}"/>
              </a:ext>
            </a:extLst>
          </p:cNvPr>
          <p:cNvSpPr txBox="1"/>
          <p:nvPr/>
        </p:nvSpPr>
        <p:spPr>
          <a:xfrm>
            <a:off x="1763743" y="-49657"/>
            <a:ext cx="9185611" cy="630942"/>
          </a:xfrm>
          <a:prstGeom prst="rect">
            <a:avLst/>
          </a:prstGeom>
          <a:noFill/>
        </p:spPr>
        <p:txBody>
          <a:bodyPr wrap="square" rtlCol="0">
            <a:spAutoFit/>
          </a:bodyPr>
          <a:lstStyle/>
          <a:p>
            <a:pPr algn="ctr"/>
            <a:r>
              <a:rPr lang="de-DE" sz="3500" dirty="0">
                <a:solidFill>
                  <a:schemeClr val="bg1"/>
                </a:solidFill>
                <a:latin typeface="+mj-lt"/>
                <a:cs typeface="Arabic Typesetting" panose="03020402040406030203" pitchFamily="66" charset="-78"/>
              </a:rPr>
              <a:t>Trends: Die Anordnung von Hochs und Tiefs</a:t>
            </a:r>
          </a:p>
        </p:txBody>
      </p:sp>
      <p:pic>
        <p:nvPicPr>
          <p:cNvPr id="2" name="Picture 7" descr="A picture containing drawing&#10;&#10;Description automatically generated">
            <a:extLst>
              <a:ext uri="{FF2B5EF4-FFF2-40B4-BE49-F238E27FC236}">
                <a16:creationId xmlns:a16="http://schemas.microsoft.com/office/drawing/2014/main" id="{20BEF845-D4D4-4462-BBA8-E3104B092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2" y="-211528"/>
            <a:ext cx="1012184" cy="982089"/>
          </a:xfrm>
          <a:prstGeom prst="rect">
            <a:avLst/>
          </a:prstGeom>
        </p:spPr>
      </p:pic>
      <p:sp>
        <p:nvSpPr>
          <p:cNvPr id="17" name="TextBox 16">
            <a:extLst>
              <a:ext uri="{FF2B5EF4-FFF2-40B4-BE49-F238E27FC236}">
                <a16:creationId xmlns:a16="http://schemas.microsoft.com/office/drawing/2014/main" id="{E3BA815D-EF8B-4515-B26B-17BCF860045D}"/>
              </a:ext>
            </a:extLst>
          </p:cNvPr>
          <p:cNvSpPr txBox="1"/>
          <p:nvPr/>
        </p:nvSpPr>
        <p:spPr>
          <a:xfrm>
            <a:off x="3233554" y="3203240"/>
            <a:ext cx="5846024" cy="553998"/>
          </a:xfrm>
          <a:prstGeom prst="rect">
            <a:avLst/>
          </a:prstGeom>
          <a:noFill/>
        </p:spPr>
        <p:txBody>
          <a:bodyPr wrap="none" rtlCol="0">
            <a:spAutoFit/>
          </a:bodyPr>
          <a:lstStyle/>
          <a:p>
            <a:r>
              <a:rPr lang="de-DE" sz="3000" dirty="0">
                <a:solidFill>
                  <a:srgbClr val="00B0F0"/>
                </a:solidFill>
                <a:latin typeface="+mj-lt"/>
              </a:rPr>
              <a:t>Weitere Unterlagen folgen in Kürze…</a:t>
            </a:r>
            <a:endParaRPr lang="en-US" sz="3000" dirty="0">
              <a:solidFill>
                <a:srgbClr val="00B0F0"/>
              </a:solidFill>
              <a:latin typeface="+mj-lt"/>
            </a:endParaRPr>
          </a:p>
        </p:txBody>
      </p:sp>
    </p:spTree>
    <p:extLst>
      <p:ext uri="{BB962C8B-B14F-4D97-AF65-F5344CB8AC3E}">
        <p14:creationId xmlns:p14="http://schemas.microsoft.com/office/powerpoint/2010/main" val="190679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915</Words>
  <Application>Microsoft Office PowerPoint</Application>
  <PresentationFormat>Widescreen</PresentationFormat>
  <Paragraphs>107</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Wall Street Intelligence</dc:creator>
  <cp:lastModifiedBy>Wall Street Intelligence</cp:lastModifiedBy>
  <cp:revision>1</cp:revision>
  <dcterms:created xsi:type="dcterms:W3CDTF">2020-12-21T11:52:39Z</dcterms:created>
  <dcterms:modified xsi:type="dcterms:W3CDTF">2020-12-21T11:53:20Z</dcterms:modified>
</cp:coreProperties>
</file>