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1794" r:id="rId2"/>
    <p:sldId id="1795" r:id="rId3"/>
    <p:sldId id="1802" r:id="rId4"/>
    <p:sldId id="1797" r:id="rId5"/>
    <p:sldId id="1798" r:id="rId6"/>
    <p:sldId id="1803" r:id="rId7"/>
    <p:sldId id="1801" r:id="rId8"/>
    <p:sldId id="1813" r:id="rId9"/>
    <p:sldId id="1799"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97" autoAdjust="0"/>
    <p:restoredTop sz="94660"/>
  </p:normalViewPr>
  <p:slideViewPr>
    <p:cSldViewPr snapToGrid="0">
      <p:cViewPr varScale="1">
        <p:scale>
          <a:sx n="120" d="100"/>
          <a:sy n="120" d="100"/>
        </p:scale>
        <p:origin x="87" y="32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BDF79CC-AA93-4CF7-B066-EECB366FC48E}" type="datetimeFigureOut">
              <a:rPr lang="en-US" smtClean="0"/>
              <a:t>12/21/2020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2928E8-3D31-4CDD-83A0-A855C6C0E4F5}" type="slidenum">
              <a:rPr lang="en-US" smtClean="0"/>
              <a:t>‹#›</a:t>
            </a:fld>
            <a:endParaRPr lang="en-US"/>
          </a:p>
        </p:txBody>
      </p:sp>
    </p:spTree>
    <p:extLst>
      <p:ext uri="{BB962C8B-B14F-4D97-AF65-F5344CB8AC3E}">
        <p14:creationId xmlns:p14="http://schemas.microsoft.com/office/powerpoint/2010/main" val="14478974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329B461C-DE98-48E4-8F50-33A99E85F44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a:extLst>
              <a:ext uri="{FF2B5EF4-FFF2-40B4-BE49-F238E27FC236}">
                <a16:creationId xmlns:a16="http://schemas.microsoft.com/office/drawing/2014/main" id="{AD2DA560-E4EE-49AF-A69A-583FAF4479C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de-DE" altLang="de-DE" b="1" dirty="0"/>
              <a:t>-90 Minuten LIVE Coaching</a:t>
            </a:r>
            <a:r>
              <a:rPr lang="de-DE" altLang="de-DE" b="0" dirty="0"/>
              <a:t>: Wir werden uns hier ausschließlich auf NEUEN Content fokussieren. Keine Wiederholungen und auch keine Fragen. Ich möchte, dass Ihr in dieser Zeit reinen, brandneuen Content bekommt</a:t>
            </a:r>
          </a:p>
          <a:p>
            <a:pPr>
              <a:spcBef>
                <a:spcPct val="0"/>
              </a:spcBef>
            </a:pPr>
            <a:r>
              <a:rPr lang="de-DE" altLang="de-DE" b="0" dirty="0"/>
              <a:t>-Ihr werdet merken, dass die Slides dieses Mal viel detaillierter sind. Es kommt während der 90 Minuten nicht drauf an, alles zu verstehen. Der Content kann dieses Mal jedoch noch genauer nachvollzogen werden. </a:t>
            </a:r>
          </a:p>
          <a:p>
            <a:pPr>
              <a:spcBef>
                <a:spcPct val="0"/>
              </a:spcBef>
            </a:pPr>
            <a:endParaRPr lang="de-DE" altLang="de-DE" b="0" dirty="0"/>
          </a:p>
          <a:p>
            <a:pPr>
              <a:spcBef>
                <a:spcPct val="0"/>
              </a:spcBef>
            </a:pPr>
            <a:r>
              <a:rPr lang="de-DE" altLang="de-DE" b="1" dirty="0"/>
              <a:t>Fragen</a:t>
            </a:r>
            <a:r>
              <a:rPr lang="de-DE" altLang="de-DE" b="0" dirty="0"/>
              <a:t>: Wir haben den Frageprozess neu strukturiert. </a:t>
            </a:r>
          </a:p>
          <a:p>
            <a:pPr>
              <a:spcBef>
                <a:spcPct val="0"/>
              </a:spcBef>
            </a:pPr>
            <a:endParaRPr lang="de-DE" altLang="de-DE" b="0" dirty="0"/>
          </a:p>
          <a:p>
            <a:pPr>
              <a:spcBef>
                <a:spcPct val="0"/>
              </a:spcBef>
            </a:pPr>
            <a:r>
              <a:rPr lang="de-DE" altLang="de-DE" b="1" dirty="0"/>
              <a:t>Nachbereitung</a:t>
            </a:r>
            <a:r>
              <a:rPr lang="de-DE" altLang="de-DE" b="0" dirty="0"/>
              <a:t>: Videos und Nachbereitung</a:t>
            </a:r>
          </a:p>
          <a:p>
            <a:pPr>
              <a:spcBef>
                <a:spcPct val="0"/>
              </a:spcBef>
            </a:pPr>
            <a:endParaRPr lang="de-DE" altLang="de-DE" b="0" dirty="0"/>
          </a:p>
          <a:p>
            <a:pPr>
              <a:spcBef>
                <a:spcPct val="0"/>
              </a:spcBef>
            </a:pPr>
            <a:r>
              <a:rPr lang="de-DE" altLang="de-DE" b="1" dirty="0"/>
              <a:t>Dieser Kurs ist sehr </a:t>
            </a:r>
            <a:r>
              <a:rPr lang="de-DE" altLang="de-DE" b="1" dirty="0" err="1"/>
              <a:t>Beispiellastig</a:t>
            </a:r>
            <a:r>
              <a:rPr lang="de-DE" altLang="de-DE" b="1" dirty="0"/>
              <a:t>, </a:t>
            </a:r>
            <a:r>
              <a:rPr lang="de-DE" altLang="de-DE" b="0" dirty="0"/>
              <a:t>denn nur so kann man in der technischen Analyse das Feingefühl entwickeln. </a:t>
            </a:r>
          </a:p>
        </p:txBody>
      </p:sp>
      <p:sp>
        <p:nvSpPr>
          <p:cNvPr id="9220" name="Slide Number Placeholder 3">
            <a:extLst>
              <a:ext uri="{FF2B5EF4-FFF2-40B4-BE49-F238E27FC236}">
                <a16:creationId xmlns:a16="http://schemas.microsoft.com/office/drawing/2014/main" id="{1EDF0B08-82C0-48AD-B761-0FCCA93CDD2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829747" indent="-319134">
              <a:defRPr>
                <a:solidFill>
                  <a:schemeClr val="tx1"/>
                </a:solidFill>
                <a:latin typeface="Calibri" panose="020F0502020204030204" pitchFamily="34" charset="0"/>
              </a:defRPr>
            </a:lvl2pPr>
            <a:lvl3pPr marL="1276532" indent="-255306">
              <a:defRPr>
                <a:solidFill>
                  <a:schemeClr val="tx1"/>
                </a:solidFill>
                <a:latin typeface="Calibri" panose="020F0502020204030204" pitchFamily="34" charset="0"/>
              </a:defRPr>
            </a:lvl3pPr>
            <a:lvl4pPr marL="1787145" indent="-255306">
              <a:defRPr>
                <a:solidFill>
                  <a:schemeClr val="tx1"/>
                </a:solidFill>
                <a:latin typeface="Calibri" panose="020F0502020204030204" pitchFamily="34" charset="0"/>
              </a:defRPr>
            </a:lvl4pPr>
            <a:lvl5pPr marL="2297758" indent="-255306">
              <a:defRPr>
                <a:solidFill>
                  <a:schemeClr val="tx1"/>
                </a:solidFill>
                <a:latin typeface="Calibri" panose="020F0502020204030204" pitchFamily="34" charset="0"/>
              </a:defRPr>
            </a:lvl5pPr>
            <a:lvl6pPr marL="2808371" indent="-255306" defTabSz="510613" fontAlgn="base">
              <a:spcBef>
                <a:spcPct val="0"/>
              </a:spcBef>
              <a:spcAft>
                <a:spcPct val="0"/>
              </a:spcAft>
              <a:defRPr>
                <a:solidFill>
                  <a:schemeClr val="tx1"/>
                </a:solidFill>
                <a:latin typeface="Calibri" panose="020F0502020204030204" pitchFamily="34" charset="0"/>
              </a:defRPr>
            </a:lvl6pPr>
            <a:lvl7pPr marL="3318984" indent="-255306" defTabSz="510613" fontAlgn="base">
              <a:spcBef>
                <a:spcPct val="0"/>
              </a:spcBef>
              <a:spcAft>
                <a:spcPct val="0"/>
              </a:spcAft>
              <a:defRPr>
                <a:solidFill>
                  <a:schemeClr val="tx1"/>
                </a:solidFill>
                <a:latin typeface="Calibri" panose="020F0502020204030204" pitchFamily="34" charset="0"/>
              </a:defRPr>
            </a:lvl7pPr>
            <a:lvl8pPr marL="3829597" indent="-255306" defTabSz="510613" fontAlgn="base">
              <a:spcBef>
                <a:spcPct val="0"/>
              </a:spcBef>
              <a:spcAft>
                <a:spcPct val="0"/>
              </a:spcAft>
              <a:defRPr>
                <a:solidFill>
                  <a:schemeClr val="tx1"/>
                </a:solidFill>
                <a:latin typeface="Calibri" panose="020F0502020204030204" pitchFamily="34" charset="0"/>
              </a:defRPr>
            </a:lvl8pPr>
            <a:lvl9pPr marL="4340210" indent="-255306" defTabSz="510613" fontAlgn="base">
              <a:spcBef>
                <a:spcPct val="0"/>
              </a:spcBef>
              <a:spcAft>
                <a:spcPct val="0"/>
              </a:spcAft>
              <a:defRPr>
                <a:solidFill>
                  <a:schemeClr val="tx1"/>
                </a:solidFill>
                <a:latin typeface="Calibri" panose="020F0502020204030204" pitchFamily="34" charset="0"/>
              </a:defRPr>
            </a:lvl9pPr>
          </a:lstStyle>
          <a:p>
            <a:pPr defTabSz="510613" fontAlgn="base">
              <a:spcBef>
                <a:spcPct val="0"/>
              </a:spcBef>
              <a:spcAft>
                <a:spcPct val="0"/>
              </a:spcAft>
              <a:defRPr/>
            </a:pPr>
            <a:fld id="{D8E504B9-F246-44E1-B533-F0BCAC6420E8}" type="slidenum">
              <a:rPr lang="en-US" altLang="de-DE" sz="1400">
                <a:solidFill>
                  <a:srgbClr val="000000"/>
                </a:solidFill>
              </a:rPr>
              <a:pPr defTabSz="510613" fontAlgn="base">
                <a:spcBef>
                  <a:spcPct val="0"/>
                </a:spcBef>
                <a:spcAft>
                  <a:spcPct val="0"/>
                </a:spcAft>
                <a:defRPr/>
              </a:pPr>
              <a:t>1</a:t>
            </a:fld>
            <a:endParaRPr lang="en-US" altLang="de-DE" sz="1400">
              <a:solidFill>
                <a:srgbClr val="000000"/>
              </a:solidFill>
            </a:endParaRPr>
          </a:p>
        </p:txBody>
      </p:sp>
    </p:spTree>
    <p:extLst>
      <p:ext uri="{BB962C8B-B14F-4D97-AF65-F5344CB8AC3E}">
        <p14:creationId xmlns:p14="http://schemas.microsoft.com/office/powerpoint/2010/main" val="9162424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329B461C-DE98-48E4-8F50-33A99E85F44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a:extLst>
              <a:ext uri="{FF2B5EF4-FFF2-40B4-BE49-F238E27FC236}">
                <a16:creationId xmlns:a16="http://schemas.microsoft.com/office/drawing/2014/main" id="{AD2DA560-E4EE-49AF-A69A-583FAF4479C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de-DE" altLang="de-DE" b="1" dirty="0"/>
              <a:t>-90 Minuten LIVE Coaching</a:t>
            </a:r>
            <a:r>
              <a:rPr lang="de-DE" altLang="de-DE" b="0" dirty="0"/>
              <a:t>: Wir werden uns hier ausschließlich auf NEUEN Content fokussieren. Keine Wiederholungen und auch keine Fragen. Ich möchte, dass Ihr in dieser Zeit reinen, brandneuen Content bekommt</a:t>
            </a:r>
          </a:p>
          <a:p>
            <a:pPr>
              <a:spcBef>
                <a:spcPct val="0"/>
              </a:spcBef>
            </a:pPr>
            <a:r>
              <a:rPr lang="de-DE" altLang="de-DE" b="0" dirty="0"/>
              <a:t>-Ihr werdet merken, dass die Slides dieses Mal viel detaillierter sind. Es kommt während der 90 Minuten nicht drauf an, alles zu verstehen. Der Content kann dieses Mal jedoch noch genauer nachvollzogen werden. </a:t>
            </a:r>
          </a:p>
          <a:p>
            <a:pPr>
              <a:spcBef>
                <a:spcPct val="0"/>
              </a:spcBef>
            </a:pPr>
            <a:endParaRPr lang="de-DE" altLang="de-DE" b="0" dirty="0"/>
          </a:p>
          <a:p>
            <a:pPr>
              <a:spcBef>
                <a:spcPct val="0"/>
              </a:spcBef>
            </a:pPr>
            <a:r>
              <a:rPr lang="de-DE" altLang="de-DE" b="1" dirty="0"/>
              <a:t>Fragen</a:t>
            </a:r>
            <a:r>
              <a:rPr lang="de-DE" altLang="de-DE" b="0" dirty="0"/>
              <a:t>: Wir haben den Frageprozess neu strukturiert. </a:t>
            </a:r>
          </a:p>
          <a:p>
            <a:pPr>
              <a:spcBef>
                <a:spcPct val="0"/>
              </a:spcBef>
            </a:pPr>
            <a:endParaRPr lang="de-DE" altLang="de-DE" b="0" dirty="0"/>
          </a:p>
          <a:p>
            <a:pPr>
              <a:spcBef>
                <a:spcPct val="0"/>
              </a:spcBef>
            </a:pPr>
            <a:r>
              <a:rPr lang="de-DE" altLang="de-DE" b="1" dirty="0"/>
              <a:t>Nachbereitung</a:t>
            </a:r>
            <a:r>
              <a:rPr lang="de-DE" altLang="de-DE" b="0" dirty="0"/>
              <a:t>: Videos und Nachbereitung</a:t>
            </a:r>
          </a:p>
          <a:p>
            <a:pPr>
              <a:spcBef>
                <a:spcPct val="0"/>
              </a:spcBef>
            </a:pPr>
            <a:endParaRPr lang="de-DE" altLang="de-DE" b="0" dirty="0"/>
          </a:p>
          <a:p>
            <a:pPr>
              <a:spcBef>
                <a:spcPct val="0"/>
              </a:spcBef>
            </a:pPr>
            <a:r>
              <a:rPr lang="de-DE" altLang="de-DE" b="1" dirty="0"/>
              <a:t>Dieser Kurs ist sehr </a:t>
            </a:r>
            <a:r>
              <a:rPr lang="de-DE" altLang="de-DE" b="1" dirty="0" err="1"/>
              <a:t>Beispiellastig</a:t>
            </a:r>
            <a:r>
              <a:rPr lang="de-DE" altLang="de-DE" b="1" dirty="0"/>
              <a:t>, </a:t>
            </a:r>
            <a:r>
              <a:rPr lang="de-DE" altLang="de-DE" b="0" dirty="0"/>
              <a:t>denn nur so kann man in der technischen Analyse das Feingefühl entwickeln. </a:t>
            </a:r>
          </a:p>
        </p:txBody>
      </p:sp>
      <p:sp>
        <p:nvSpPr>
          <p:cNvPr id="9220" name="Slide Number Placeholder 3">
            <a:extLst>
              <a:ext uri="{FF2B5EF4-FFF2-40B4-BE49-F238E27FC236}">
                <a16:creationId xmlns:a16="http://schemas.microsoft.com/office/drawing/2014/main" id="{1EDF0B08-82C0-48AD-B761-0FCCA93CDD2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829747" indent="-319134">
              <a:defRPr>
                <a:solidFill>
                  <a:schemeClr val="tx1"/>
                </a:solidFill>
                <a:latin typeface="Calibri" panose="020F0502020204030204" pitchFamily="34" charset="0"/>
              </a:defRPr>
            </a:lvl2pPr>
            <a:lvl3pPr marL="1276532" indent="-255306">
              <a:defRPr>
                <a:solidFill>
                  <a:schemeClr val="tx1"/>
                </a:solidFill>
                <a:latin typeface="Calibri" panose="020F0502020204030204" pitchFamily="34" charset="0"/>
              </a:defRPr>
            </a:lvl3pPr>
            <a:lvl4pPr marL="1787145" indent="-255306">
              <a:defRPr>
                <a:solidFill>
                  <a:schemeClr val="tx1"/>
                </a:solidFill>
                <a:latin typeface="Calibri" panose="020F0502020204030204" pitchFamily="34" charset="0"/>
              </a:defRPr>
            </a:lvl4pPr>
            <a:lvl5pPr marL="2297758" indent="-255306">
              <a:defRPr>
                <a:solidFill>
                  <a:schemeClr val="tx1"/>
                </a:solidFill>
                <a:latin typeface="Calibri" panose="020F0502020204030204" pitchFamily="34" charset="0"/>
              </a:defRPr>
            </a:lvl5pPr>
            <a:lvl6pPr marL="2808371" indent="-255306" defTabSz="510613" fontAlgn="base">
              <a:spcBef>
                <a:spcPct val="0"/>
              </a:spcBef>
              <a:spcAft>
                <a:spcPct val="0"/>
              </a:spcAft>
              <a:defRPr>
                <a:solidFill>
                  <a:schemeClr val="tx1"/>
                </a:solidFill>
                <a:latin typeface="Calibri" panose="020F0502020204030204" pitchFamily="34" charset="0"/>
              </a:defRPr>
            </a:lvl6pPr>
            <a:lvl7pPr marL="3318984" indent="-255306" defTabSz="510613" fontAlgn="base">
              <a:spcBef>
                <a:spcPct val="0"/>
              </a:spcBef>
              <a:spcAft>
                <a:spcPct val="0"/>
              </a:spcAft>
              <a:defRPr>
                <a:solidFill>
                  <a:schemeClr val="tx1"/>
                </a:solidFill>
                <a:latin typeface="Calibri" panose="020F0502020204030204" pitchFamily="34" charset="0"/>
              </a:defRPr>
            </a:lvl7pPr>
            <a:lvl8pPr marL="3829597" indent="-255306" defTabSz="510613" fontAlgn="base">
              <a:spcBef>
                <a:spcPct val="0"/>
              </a:spcBef>
              <a:spcAft>
                <a:spcPct val="0"/>
              </a:spcAft>
              <a:defRPr>
                <a:solidFill>
                  <a:schemeClr val="tx1"/>
                </a:solidFill>
                <a:latin typeface="Calibri" panose="020F0502020204030204" pitchFamily="34" charset="0"/>
              </a:defRPr>
            </a:lvl8pPr>
            <a:lvl9pPr marL="4340210" indent="-255306" defTabSz="510613" fontAlgn="base">
              <a:spcBef>
                <a:spcPct val="0"/>
              </a:spcBef>
              <a:spcAft>
                <a:spcPct val="0"/>
              </a:spcAft>
              <a:defRPr>
                <a:solidFill>
                  <a:schemeClr val="tx1"/>
                </a:solidFill>
                <a:latin typeface="Calibri" panose="020F0502020204030204" pitchFamily="34" charset="0"/>
              </a:defRPr>
            </a:lvl9pPr>
          </a:lstStyle>
          <a:p>
            <a:pPr defTabSz="510613" fontAlgn="base">
              <a:spcBef>
                <a:spcPct val="0"/>
              </a:spcBef>
              <a:spcAft>
                <a:spcPct val="0"/>
              </a:spcAft>
              <a:defRPr/>
            </a:pPr>
            <a:fld id="{D8E504B9-F246-44E1-B533-F0BCAC6420E8}" type="slidenum">
              <a:rPr lang="en-US" altLang="de-DE">
                <a:solidFill>
                  <a:srgbClr val="000000"/>
                </a:solidFill>
              </a:rPr>
              <a:pPr defTabSz="510613" fontAlgn="base">
                <a:spcBef>
                  <a:spcPct val="0"/>
                </a:spcBef>
                <a:spcAft>
                  <a:spcPct val="0"/>
                </a:spcAft>
                <a:defRPr/>
              </a:pPr>
              <a:t>2</a:t>
            </a:fld>
            <a:endParaRPr lang="en-US" altLang="de-DE">
              <a:solidFill>
                <a:srgbClr val="000000"/>
              </a:solidFill>
            </a:endParaRPr>
          </a:p>
        </p:txBody>
      </p:sp>
    </p:spTree>
    <p:extLst>
      <p:ext uri="{BB962C8B-B14F-4D97-AF65-F5344CB8AC3E}">
        <p14:creationId xmlns:p14="http://schemas.microsoft.com/office/powerpoint/2010/main" val="31924749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329B461C-DE98-48E4-8F50-33A99E85F44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a:extLst>
              <a:ext uri="{FF2B5EF4-FFF2-40B4-BE49-F238E27FC236}">
                <a16:creationId xmlns:a16="http://schemas.microsoft.com/office/drawing/2014/main" id="{AD2DA560-E4EE-49AF-A69A-583FAF4479C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de-DE" altLang="de-DE" b="1" dirty="0"/>
              <a:t>-90 Minuten LIVE Coaching</a:t>
            </a:r>
            <a:r>
              <a:rPr lang="de-DE" altLang="de-DE" b="0" dirty="0"/>
              <a:t>: Wir werden uns hier ausschließlich auf NEUEN Content fokussieren. Keine Wiederholungen und auch keine Fragen. Ich möchte, dass Ihr in dieser Zeit reinen, brandneuen Content bekommt</a:t>
            </a:r>
          </a:p>
          <a:p>
            <a:pPr>
              <a:spcBef>
                <a:spcPct val="0"/>
              </a:spcBef>
            </a:pPr>
            <a:r>
              <a:rPr lang="de-DE" altLang="de-DE" b="0" dirty="0"/>
              <a:t>-Ihr werdet merken, dass die Slides dieses Mal viel detaillierter sind. Es kommt während der 90 Minuten nicht drauf an, alles zu verstehen. Der Content kann dieses Mal jedoch noch genauer nachvollzogen werden. </a:t>
            </a:r>
          </a:p>
          <a:p>
            <a:pPr>
              <a:spcBef>
                <a:spcPct val="0"/>
              </a:spcBef>
            </a:pPr>
            <a:endParaRPr lang="de-DE" altLang="de-DE" b="0" dirty="0"/>
          </a:p>
          <a:p>
            <a:pPr>
              <a:spcBef>
                <a:spcPct val="0"/>
              </a:spcBef>
            </a:pPr>
            <a:r>
              <a:rPr lang="de-DE" altLang="de-DE" b="1" dirty="0"/>
              <a:t>Fragen</a:t>
            </a:r>
            <a:r>
              <a:rPr lang="de-DE" altLang="de-DE" b="0" dirty="0"/>
              <a:t>: Wir haben den Frageprozess neu strukturiert. </a:t>
            </a:r>
          </a:p>
          <a:p>
            <a:pPr>
              <a:spcBef>
                <a:spcPct val="0"/>
              </a:spcBef>
            </a:pPr>
            <a:endParaRPr lang="de-DE" altLang="de-DE" b="0" dirty="0"/>
          </a:p>
          <a:p>
            <a:pPr>
              <a:spcBef>
                <a:spcPct val="0"/>
              </a:spcBef>
            </a:pPr>
            <a:r>
              <a:rPr lang="de-DE" altLang="de-DE" b="1" dirty="0"/>
              <a:t>Nachbereitung</a:t>
            </a:r>
            <a:r>
              <a:rPr lang="de-DE" altLang="de-DE" b="0" dirty="0"/>
              <a:t>: Videos und Nachbereitung</a:t>
            </a:r>
          </a:p>
          <a:p>
            <a:pPr>
              <a:spcBef>
                <a:spcPct val="0"/>
              </a:spcBef>
            </a:pPr>
            <a:endParaRPr lang="de-DE" altLang="de-DE" b="0" dirty="0"/>
          </a:p>
          <a:p>
            <a:pPr>
              <a:spcBef>
                <a:spcPct val="0"/>
              </a:spcBef>
            </a:pPr>
            <a:r>
              <a:rPr lang="de-DE" altLang="de-DE" b="1" dirty="0"/>
              <a:t>Dieser Kurs ist sehr </a:t>
            </a:r>
            <a:r>
              <a:rPr lang="de-DE" altLang="de-DE" b="1" dirty="0" err="1"/>
              <a:t>Beispiellastig</a:t>
            </a:r>
            <a:r>
              <a:rPr lang="de-DE" altLang="de-DE" b="1" dirty="0"/>
              <a:t>, </a:t>
            </a:r>
            <a:r>
              <a:rPr lang="de-DE" altLang="de-DE" b="0" dirty="0"/>
              <a:t>denn nur so kann man in der technischen Analyse das Feingefühl entwickeln. </a:t>
            </a:r>
          </a:p>
        </p:txBody>
      </p:sp>
      <p:sp>
        <p:nvSpPr>
          <p:cNvPr id="9220" name="Slide Number Placeholder 3">
            <a:extLst>
              <a:ext uri="{FF2B5EF4-FFF2-40B4-BE49-F238E27FC236}">
                <a16:creationId xmlns:a16="http://schemas.microsoft.com/office/drawing/2014/main" id="{1EDF0B08-82C0-48AD-B761-0FCCA93CDD2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829747" indent="-319134">
              <a:defRPr>
                <a:solidFill>
                  <a:schemeClr val="tx1"/>
                </a:solidFill>
                <a:latin typeface="Calibri" panose="020F0502020204030204" pitchFamily="34" charset="0"/>
              </a:defRPr>
            </a:lvl2pPr>
            <a:lvl3pPr marL="1276532" indent="-255306">
              <a:defRPr>
                <a:solidFill>
                  <a:schemeClr val="tx1"/>
                </a:solidFill>
                <a:latin typeface="Calibri" panose="020F0502020204030204" pitchFamily="34" charset="0"/>
              </a:defRPr>
            </a:lvl3pPr>
            <a:lvl4pPr marL="1787145" indent="-255306">
              <a:defRPr>
                <a:solidFill>
                  <a:schemeClr val="tx1"/>
                </a:solidFill>
                <a:latin typeface="Calibri" panose="020F0502020204030204" pitchFamily="34" charset="0"/>
              </a:defRPr>
            </a:lvl4pPr>
            <a:lvl5pPr marL="2297758" indent="-255306">
              <a:defRPr>
                <a:solidFill>
                  <a:schemeClr val="tx1"/>
                </a:solidFill>
                <a:latin typeface="Calibri" panose="020F0502020204030204" pitchFamily="34" charset="0"/>
              </a:defRPr>
            </a:lvl5pPr>
            <a:lvl6pPr marL="2808371" indent="-255306" defTabSz="510613" fontAlgn="base">
              <a:spcBef>
                <a:spcPct val="0"/>
              </a:spcBef>
              <a:spcAft>
                <a:spcPct val="0"/>
              </a:spcAft>
              <a:defRPr>
                <a:solidFill>
                  <a:schemeClr val="tx1"/>
                </a:solidFill>
                <a:latin typeface="Calibri" panose="020F0502020204030204" pitchFamily="34" charset="0"/>
              </a:defRPr>
            </a:lvl6pPr>
            <a:lvl7pPr marL="3318984" indent="-255306" defTabSz="510613" fontAlgn="base">
              <a:spcBef>
                <a:spcPct val="0"/>
              </a:spcBef>
              <a:spcAft>
                <a:spcPct val="0"/>
              </a:spcAft>
              <a:defRPr>
                <a:solidFill>
                  <a:schemeClr val="tx1"/>
                </a:solidFill>
                <a:latin typeface="Calibri" panose="020F0502020204030204" pitchFamily="34" charset="0"/>
              </a:defRPr>
            </a:lvl7pPr>
            <a:lvl8pPr marL="3829597" indent="-255306" defTabSz="510613" fontAlgn="base">
              <a:spcBef>
                <a:spcPct val="0"/>
              </a:spcBef>
              <a:spcAft>
                <a:spcPct val="0"/>
              </a:spcAft>
              <a:defRPr>
                <a:solidFill>
                  <a:schemeClr val="tx1"/>
                </a:solidFill>
                <a:latin typeface="Calibri" panose="020F0502020204030204" pitchFamily="34" charset="0"/>
              </a:defRPr>
            </a:lvl8pPr>
            <a:lvl9pPr marL="4340210" indent="-255306" defTabSz="510613" fontAlgn="base">
              <a:spcBef>
                <a:spcPct val="0"/>
              </a:spcBef>
              <a:spcAft>
                <a:spcPct val="0"/>
              </a:spcAft>
              <a:defRPr>
                <a:solidFill>
                  <a:schemeClr val="tx1"/>
                </a:solidFill>
                <a:latin typeface="Calibri" panose="020F0502020204030204" pitchFamily="34" charset="0"/>
              </a:defRPr>
            </a:lvl9pPr>
          </a:lstStyle>
          <a:p>
            <a:pPr defTabSz="510613" fontAlgn="base">
              <a:spcBef>
                <a:spcPct val="0"/>
              </a:spcBef>
              <a:spcAft>
                <a:spcPct val="0"/>
              </a:spcAft>
              <a:defRPr/>
            </a:pPr>
            <a:fld id="{D8E504B9-F246-44E1-B533-F0BCAC6420E8}" type="slidenum">
              <a:rPr lang="en-US" altLang="de-DE">
                <a:solidFill>
                  <a:srgbClr val="000000"/>
                </a:solidFill>
              </a:rPr>
              <a:pPr defTabSz="510613" fontAlgn="base">
                <a:spcBef>
                  <a:spcPct val="0"/>
                </a:spcBef>
                <a:spcAft>
                  <a:spcPct val="0"/>
                </a:spcAft>
                <a:defRPr/>
              </a:pPr>
              <a:t>3</a:t>
            </a:fld>
            <a:endParaRPr lang="en-US" altLang="de-DE">
              <a:solidFill>
                <a:srgbClr val="000000"/>
              </a:solidFill>
            </a:endParaRPr>
          </a:p>
        </p:txBody>
      </p:sp>
    </p:spTree>
    <p:extLst>
      <p:ext uri="{BB962C8B-B14F-4D97-AF65-F5344CB8AC3E}">
        <p14:creationId xmlns:p14="http://schemas.microsoft.com/office/powerpoint/2010/main" val="2483489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329B461C-DE98-48E4-8F50-33A99E85F44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a:extLst>
              <a:ext uri="{FF2B5EF4-FFF2-40B4-BE49-F238E27FC236}">
                <a16:creationId xmlns:a16="http://schemas.microsoft.com/office/drawing/2014/main" id="{AD2DA560-E4EE-49AF-A69A-583FAF4479C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de-DE" altLang="de-DE" b="1" dirty="0"/>
              <a:t>-90 Minuten LIVE Coaching</a:t>
            </a:r>
            <a:r>
              <a:rPr lang="de-DE" altLang="de-DE" b="0" dirty="0"/>
              <a:t>: Wir werden uns hier ausschließlich auf NEUEN Content fokussieren. Keine Wiederholungen und auch keine Fragen. Ich möchte, dass Ihr in dieser Zeit reinen, brandneuen Content bekommt</a:t>
            </a:r>
          </a:p>
          <a:p>
            <a:pPr>
              <a:spcBef>
                <a:spcPct val="0"/>
              </a:spcBef>
            </a:pPr>
            <a:r>
              <a:rPr lang="de-DE" altLang="de-DE" b="0" dirty="0"/>
              <a:t>-Ihr werdet merken, dass die Slides dieses Mal viel detaillierter sind. Es kommt während der 90 Minuten nicht drauf an, alles zu verstehen. Der Content kann dieses Mal jedoch noch genauer nachvollzogen werden. </a:t>
            </a:r>
          </a:p>
          <a:p>
            <a:pPr>
              <a:spcBef>
                <a:spcPct val="0"/>
              </a:spcBef>
            </a:pPr>
            <a:endParaRPr lang="de-DE" altLang="de-DE" b="0" dirty="0"/>
          </a:p>
          <a:p>
            <a:pPr>
              <a:spcBef>
                <a:spcPct val="0"/>
              </a:spcBef>
            </a:pPr>
            <a:r>
              <a:rPr lang="de-DE" altLang="de-DE" b="1" dirty="0"/>
              <a:t>Fragen</a:t>
            </a:r>
            <a:r>
              <a:rPr lang="de-DE" altLang="de-DE" b="0" dirty="0"/>
              <a:t>: Wir haben den Frageprozess neu strukturiert. </a:t>
            </a:r>
          </a:p>
          <a:p>
            <a:pPr>
              <a:spcBef>
                <a:spcPct val="0"/>
              </a:spcBef>
            </a:pPr>
            <a:endParaRPr lang="de-DE" altLang="de-DE" b="0" dirty="0"/>
          </a:p>
          <a:p>
            <a:pPr>
              <a:spcBef>
                <a:spcPct val="0"/>
              </a:spcBef>
            </a:pPr>
            <a:r>
              <a:rPr lang="de-DE" altLang="de-DE" b="1" dirty="0"/>
              <a:t>Nachbereitung</a:t>
            </a:r>
            <a:r>
              <a:rPr lang="de-DE" altLang="de-DE" b="0" dirty="0"/>
              <a:t>: Videos und Nachbereitung</a:t>
            </a:r>
          </a:p>
          <a:p>
            <a:pPr>
              <a:spcBef>
                <a:spcPct val="0"/>
              </a:spcBef>
            </a:pPr>
            <a:endParaRPr lang="de-DE" altLang="de-DE" b="0" dirty="0"/>
          </a:p>
          <a:p>
            <a:pPr>
              <a:spcBef>
                <a:spcPct val="0"/>
              </a:spcBef>
            </a:pPr>
            <a:r>
              <a:rPr lang="de-DE" altLang="de-DE" b="1" dirty="0"/>
              <a:t>Dieser Kurs ist sehr </a:t>
            </a:r>
            <a:r>
              <a:rPr lang="de-DE" altLang="de-DE" b="1" dirty="0" err="1"/>
              <a:t>Beispiellastig</a:t>
            </a:r>
            <a:r>
              <a:rPr lang="de-DE" altLang="de-DE" b="1" dirty="0"/>
              <a:t>, </a:t>
            </a:r>
            <a:r>
              <a:rPr lang="de-DE" altLang="de-DE" b="0" dirty="0"/>
              <a:t>denn nur so kann man in der technischen Analyse das Feingefühl entwickeln. </a:t>
            </a:r>
          </a:p>
        </p:txBody>
      </p:sp>
      <p:sp>
        <p:nvSpPr>
          <p:cNvPr id="9220" name="Slide Number Placeholder 3">
            <a:extLst>
              <a:ext uri="{FF2B5EF4-FFF2-40B4-BE49-F238E27FC236}">
                <a16:creationId xmlns:a16="http://schemas.microsoft.com/office/drawing/2014/main" id="{1EDF0B08-82C0-48AD-B761-0FCCA93CDD2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829747" indent="-319134">
              <a:defRPr>
                <a:solidFill>
                  <a:schemeClr val="tx1"/>
                </a:solidFill>
                <a:latin typeface="Calibri" panose="020F0502020204030204" pitchFamily="34" charset="0"/>
              </a:defRPr>
            </a:lvl2pPr>
            <a:lvl3pPr marL="1276532" indent="-255306">
              <a:defRPr>
                <a:solidFill>
                  <a:schemeClr val="tx1"/>
                </a:solidFill>
                <a:latin typeface="Calibri" panose="020F0502020204030204" pitchFamily="34" charset="0"/>
              </a:defRPr>
            </a:lvl3pPr>
            <a:lvl4pPr marL="1787145" indent="-255306">
              <a:defRPr>
                <a:solidFill>
                  <a:schemeClr val="tx1"/>
                </a:solidFill>
                <a:latin typeface="Calibri" panose="020F0502020204030204" pitchFamily="34" charset="0"/>
              </a:defRPr>
            </a:lvl4pPr>
            <a:lvl5pPr marL="2297758" indent="-255306">
              <a:defRPr>
                <a:solidFill>
                  <a:schemeClr val="tx1"/>
                </a:solidFill>
                <a:latin typeface="Calibri" panose="020F0502020204030204" pitchFamily="34" charset="0"/>
              </a:defRPr>
            </a:lvl5pPr>
            <a:lvl6pPr marL="2808371" indent="-255306" defTabSz="510613" fontAlgn="base">
              <a:spcBef>
                <a:spcPct val="0"/>
              </a:spcBef>
              <a:spcAft>
                <a:spcPct val="0"/>
              </a:spcAft>
              <a:defRPr>
                <a:solidFill>
                  <a:schemeClr val="tx1"/>
                </a:solidFill>
                <a:latin typeface="Calibri" panose="020F0502020204030204" pitchFamily="34" charset="0"/>
              </a:defRPr>
            </a:lvl6pPr>
            <a:lvl7pPr marL="3318984" indent="-255306" defTabSz="510613" fontAlgn="base">
              <a:spcBef>
                <a:spcPct val="0"/>
              </a:spcBef>
              <a:spcAft>
                <a:spcPct val="0"/>
              </a:spcAft>
              <a:defRPr>
                <a:solidFill>
                  <a:schemeClr val="tx1"/>
                </a:solidFill>
                <a:latin typeface="Calibri" panose="020F0502020204030204" pitchFamily="34" charset="0"/>
              </a:defRPr>
            </a:lvl7pPr>
            <a:lvl8pPr marL="3829597" indent="-255306" defTabSz="510613" fontAlgn="base">
              <a:spcBef>
                <a:spcPct val="0"/>
              </a:spcBef>
              <a:spcAft>
                <a:spcPct val="0"/>
              </a:spcAft>
              <a:defRPr>
                <a:solidFill>
                  <a:schemeClr val="tx1"/>
                </a:solidFill>
                <a:latin typeface="Calibri" panose="020F0502020204030204" pitchFamily="34" charset="0"/>
              </a:defRPr>
            </a:lvl8pPr>
            <a:lvl9pPr marL="4340210" indent="-255306" defTabSz="510613" fontAlgn="base">
              <a:spcBef>
                <a:spcPct val="0"/>
              </a:spcBef>
              <a:spcAft>
                <a:spcPct val="0"/>
              </a:spcAft>
              <a:defRPr>
                <a:solidFill>
                  <a:schemeClr val="tx1"/>
                </a:solidFill>
                <a:latin typeface="Calibri" panose="020F0502020204030204" pitchFamily="34" charset="0"/>
              </a:defRPr>
            </a:lvl9pPr>
          </a:lstStyle>
          <a:p>
            <a:pPr defTabSz="510613" fontAlgn="base">
              <a:spcBef>
                <a:spcPct val="0"/>
              </a:spcBef>
              <a:spcAft>
                <a:spcPct val="0"/>
              </a:spcAft>
              <a:defRPr/>
            </a:pPr>
            <a:fld id="{D8E504B9-F246-44E1-B533-F0BCAC6420E8}" type="slidenum">
              <a:rPr lang="en-US" altLang="de-DE">
                <a:solidFill>
                  <a:srgbClr val="000000"/>
                </a:solidFill>
              </a:rPr>
              <a:pPr defTabSz="510613" fontAlgn="base">
                <a:spcBef>
                  <a:spcPct val="0"/>
                </a:spcBef>
                <a:spcAft>
                  <a:spcPct val="0"/>
                </a:spcAft>
                <a:defRPr/>
              </a:pPr>
              <a:t>4</a:t>
            </a:fld>
            <a:endParaRPr lang="en-US" altLang="de-DE">
              <a:solidFill>
                <a:srgbClr val="000000"/>
              </a:solidFill>
            </a:endParaRPr>
          </a:p>
        </p:txBody>
      </p:sp>
    </p:spTree>
    <p:extLst>
      <p:ext uri="{BB962C8B-B14F-4D97-AF65-F5344CB8AC3E}">
        <p14:creationId xmlns:p14="http://schemas.microsoft.com/office/powerpoint/2010/main" val="21221716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329B461C-DE98-48E4-8F50-33A99E85F44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a:extLst>
              <a:ext uri="{FF2B5EF4-FFF2-40B4-BE49-F238E27FC236}">
                <a16:creationId xmlns:a16="http://schemas.microsoft.com/office/drawing/2014/main" id="{AD2DA560-E4EE-49AF-A69A-583FAF4479C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de-DE" altLang="de-DE" b="1" dirty="0"/>
              <a:t>-90 Minuten LIVE Coaching</a:t>
            </a:r>
            <a:r>
              <a:rPr lang="de-DE" altLang="de-DE" b="0" dirty="0"/>
              <a:t>: Wir werden uns hier ausschließlich auf NEUEN Content fokussieren. Keine Wiederholungen und auch keine Fragen. Ich möchte, dass Ihr in dieser Zeit reinen, brandneuen Content bekommt</a:t>
            </a:r>
          </a:p>
          <a:p>
            <a:pPr>
              <a:spcBef>
                <a:spcPct val="0"/>
              </a:spcBef>
            </a:pPr>
            <a:r>
              <a:rPr lang="de-DE" altLang="de-DE" b="0" dirty="0"/>
              <a:t>-Ihr werdet merken, dass die Slides dieses Mal viel detaillierter sind. Es kommt während der 90 Minuten nicht drauf an, alles zu verstehen. Der Content kann dieses Mal jedoch noch genauer nachvollzogen werden. </a:t>
            </a:r>
          </a:p>
          <a:p>
            <a:pPr>
              <a:spcBef>
                <a:spcPct val="0"/>
              </a:spcBef>
            </a:pPr>
            <a:endParaRPr lang="de-DE" altLang="de-DE" b="0" dirty="0"/>
          </a:p>
          <a:p>
            <a:pPr>
              <a:spcBef>
                <a:spcPct val="0"/>
              </a:spcBef>
            </a:pPr>
            <a:r>
              <a:rPr lang="de-DE" altLang="de-DE" b="1" dirty="0"/>
              <a:t>Fragen</a:t>
            </a:r>
            <a:r>
              <a:rPr lang="de-DE" altLang="de-DE" b="0" dirty="0"/>
              <a:t>: Wir haben den Frageprozess neu strukturiert. </a:t>
            </a:r>
          </a:p>
          <a:p>
            <a:pPr>
              <a:spcBef>
                <a:spcPct val="0"/>
              </a:spcBef>
            </a:pPr>
            <a:endParaRPr lang="de-DE" altLang="de-DE" b="0" dirty="0"/>
          </a:p>
          <a:p>
            <a:pPr>
              <a:spcBef>
                <a:spcPct val="0"/>
              </a:spcBef>
            </a:pPr>
            <a:r>
              <a:rPr lang="de-DE" altLang="de-DE" b="1" dirty="0"/>
              <a:t>Nachbereitung</a:t>
            </a:r>
            <a:r>
              <a:rPr lang="de-DE" altLang="de-DE" b="0" dirty="0"/>
              <a:t>: Videos und Nachbereitung</a:t>
            </a:r>
          </a:p>
          <a:p>
            <a:pPr>
              <a:spcBef>
                <a:spcPct val="0"/>
              </a:spcBef>
            </a:pPr>
            <a:endParaRPr lang="de-DE" altLang="de-DE" b="0" dirty="0"/>
          </a:p>
          <a:p>
            <a:pPr>
              <a:spcBef>
                <a:spcPct val="0"/>
              </a:spcBef>
            </a:pPr>
            <a:r>
              <a:rPr lang="de-DE" altLang="de-DE" b="1" dirty="0"/>
              <a:t>Dieser Kurs ist sehr </a:t>
            </a:r>
            <a:r>
              <a:rPr lang="de-DE" altLang="de-DE" b="1" dirty="0" err="1"/>
              <a:t>Beispiellastig</a:t>
            </a:r>
            <a:r>
              <a:rPr lang="de-DE" altLang="de-DE" b="1" dirty="0"/>
              <a:t>, </a:t>
            </a:r>
            <a:r>
              <a:rPr lang="de-DE" altLang="de-DE" b="0" dirty="0"/>
              <a:t>denn nur so kann man in der technischen Analyse das Feingefühl entwickeln. </a:t>
            </a:r>
          </a:p>
        </p:txBody>
      </p:sp>
      <p:sp>
        <p:nvSpPr>
          <p:cNvPr id="9220" name="Slide Number Placeholder 3">
            <a:extLst>
              <a:ext uri="{FF2B5EF4-FFF2-40B4-BE49-F238E27FC236}">
                <a16:creationId xmlns:a16="http://schemas.microsoft.com/office/drawing/2014/main" id="{1EDF0B08-82C0-48AD-B761-0FCCA93CDD2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829747" indent="-319134">
              <a:defRPr>
                <a:solidFill>
                  <a:schemeClr val="tx1"/>
                </a:solidFill>
                <a:latin typeface="Calibri" panose="020F0502020204030204" pitchFamily="34" charset="0"/>
              </a:defRPr>
            </a:lvl2pPr>
            <a:lvl3pPr marL="1276532" indent="-255306">
              <a:defRPr>
                <a:solidFill>
                  <a:schemeClr val="tx1"/>
                </a:solidFill>
                <a:latin typeface="Calibri" panose="020F0502020204030204" pitchFamily="34" charset="0"/>
              </a:defRPr>
            </a:lvl3pPr>
            <a:lvl4pPr marL="1787145" indent="-255306">
              <a:defRPr>
                <a:solidFill>
                  <a:schemeClr val="tx1"/>
                </a:solidFill>
                <a:latin typeface="Calibri" panose="020F0502020204030204" pitchFamily="34" charset="0"/>
              </a:defRPr>
            </a:lvl4pPr>
            <a:lvl5pPr marL="2297758" indent="-255306">
              <a:defRPr>
                <a:solidFill>
                  <a:schemeClr val="tx1"/>
                </a:solidFill>
                <a:latin typeface="Calibri" panose="020F0502020204030204" pitchFamily="34" charset="0"/>
              </a:defRPr>
            </a:lvl5pPr>
            <a:lvl6pPr marL="2808371" indent="-255306" defTabSz="510613" fontAlgn="base">
              <a:spcBef>
                <a:spcPct val="0"/>
              </a:spcBef>
              <a:spcAft>
                <a:spcPct val="0"/>
              </a:spcAft>
              <a:defRPr>
                <a:solidFill>
                  <a:schemeClr val="tx1"/>
                </a:solidFill>
                <a:latin typeface="Calibri" panose="020F0502020204030204" pitchFamily="34" charset="0"/>
              </a:defRPr>
            </a:lvl6pPr>
            <a:lvl7pPr marL="3318984" indent="-255306" defTabSz="510613" fontAlgn="base">
              <a:spcBef>
                <a:spcPct val="0"/>
              </a:spcBef>
              <a:spcAft>
                <a:spcPct val="0"/>
              </a:spcAft>
              <a:defRPr>
                <a:solidFill>
                  <a:schemeClr val="tx1"/>
                </a:solidFill>
                <a:latin typeface="Calibri" panose="020F0502020204030204" pitchFamily="34" charset="0"/>
              </a:defRPr>
            </a:lvl7pPr>
            <a:lvl8pPr marL="3829597" indent="-255306" defTabSz="510613" fontAlgn="base">
              <a:spcBef>
                <a:spcPct val="0"/>
              </a:spcBef>
              <a:spcAft>
                <a:spcPct val="0"/>
              </a:spcAft>
              <a:defRPr>
                <a:solidFill>
                  <a:schemeClr val="tx1"/>
                </a:solidFill>
                <a:latin typeface="Calibri" panose="020F0502020204030204" pitchFamily="34" charset="0"/>
              </a:defRPr>
            </a:lvl8pPr>
            <a:lvl9pPr marL="4340210" indent="-255306" defTabSz="510613" fontAlgn="base">
              <a:spcBef>
                <a:spcPct val="0"/>
              </a:spcBef>
              <a:spcAft>
                <a:spcPct val="0"/>
              </a:spcAft>
              <a:defRPr>
                <a:solidFill>
                  <a:schemeClr val="tx1"/>
                </a:solidFill>
                <a:latin typeface="Calibri" panose="020F0502020204030204" pitchFamily="34" charset="0"/>
              </a:defRPr>
            </a:lvl9pPr>
          </a:lstStyle>
          <a:p>
            <a:pPr defTabSz="510613" fontAlgn="base">
              <a:spcBef>
                <a:spcPct val="0"/>
              </a:spcBef>
              <a:spcAft>
                <a:spcPct val="0"/>
              </a:spcAft>
              <a:defRPr/>
            </a:pPr>
            <a:fld id="{D8E504B9-F246-44E1-B533-F0BCAC6420E8}" type="slidenum">
              <a:rPr lang="en-US" altLang="de-DE">
                <a:solidFill>
                  <a:srgbClr val="000000"/>
                </a:solidFill>
              </a:rPr>
              <a:pPr defTabSz="510613" fontAlgn="base">
                <a:spcBef>
                  <a:spcPct val="0"/>
                </a:spcBef>
                <a:spcAft>
                  <a:spcPct val="0"/>
                </a:spcAft>
                <a:defRPr/>
              </a:pPr>
              <a:t>5</a:t>
            </a:fld>
            <a:endParaRPr lang="en-US" altLang="de-DE">
              <a:solidFill>
                <a:srgbClr val="000000"/>
              </a:solidFill>
            </a:endParaRPr>
          </a:p>
        </p:txBody>
      </p:sp>
    </p:spTree>
    <p:extLst>
      <p:ext uri="{BB962C8B-B14F-4D97-AF65-F5344CB8AC3E}">
        <p14:creationId xmlns:p14="http://schemas.microsoft.com/office/powerpoint/2010/main" val="34456738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329B461C-DE98-48E4-8F50-33A99E85F44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a:extLst>
              <a:ext uri="{FF2B5EF4-FFF2-40B4-BE49-F238E27FC236}">
                <a16:creationId xmlns:a16="http://schemas.microsoft.com/office/drawing/2014/main" id="{AD2DA560-E4EE-49AF-A69A-583FAF4479C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de-DE" altLang="de-DE" b="1" dirty="0"/>
              <a:t>-90 Minuten LIVE Coaching</a:t>
            </a:r>
            <a:r>
              <a:rPr lang="de-DE" altLang="de-DE" b="0" dirty="0"/>
              <a:t>: Wir werden uns hier ausschließlich auf NEUEN Content fokussieren. Keine Wiederholungen und auch keine Fragen. Ich möchte, dass Ihr in dieser Zeit reinen, brandneuen Content bekommt</a:t>
            </a:r>
          </a:p>
          <a:p>
            <a:pPr>
              <a:spcBef>
                <a:spcPct val="0"/>
              </a:spcBef>
            </a:pPr>
            <a:r>
              <a:rPr lang="de-DE" altLang="de-DE" b="0" dirty="0"/>
              <a:t>-Ihr werdet merken, dass die Slides dieses Mal viel detaillierter sind. Es kommt während der 90 Minuten nicht drauf an, alles zu verstehen. Der Content kann dieses Mal jedoch noch genauer nachvollzogen werden. </a:t>
            </a:r>
          </a:p>
          <a:p>
            <a:pPr>
              <a:spcBef>
                <a:spcPct val="0"/>
              </a:spcBef>
            </a:pPr>
            <a:endParaRPr lang="de-DE" altLang="de-DE" b="0" dirty="0"/>
          </a:p>
          <a:p>
            <a:pPr>
              <a:spcBef>
                <a:spcPct val="0"/>
              </a:spcBef>
            </a:pPr>
            <a:r>
              <a:rPr lang="de-DE" altLang="de-DE" b="1" dirty="0"/>
              <a:t>Fragen</a:t>
            </a:r>
            <a:r>
              <a:rPr lang="de-DE" altLang="de-DE" b="0" dirty="0"/>
              <a:t>: Wir haben den Frageprozess neu strukturiert. </a:t>
            </a:r>
          </a:p>
          <a:p>
            <a:pPr>
              <a:spcBef>
                <a:spcPct val="0"/>
              </a:spcBef>
            </a:pPr>
            <a:endParaRPr lang="de-DE" altLang="de-DE" b="0" dirty="0"/>
          </a:p>
          <a:p>
            <a:pPr>
              <a:spcBef>
                <a:spcPct val="0"/>
              </a:spcBef>
            </a:pPr>
            <a:r>
              <a:rPr lang="de-DE" altLang="de-DE" b="1" dirty="0"/>
              <a:t>Nachbereitung</a:t>
            </a:r>
            <a:r>
              <a:rPr lang="de-DE" altLang="de-DE" b="0" dirty="0"/>
              <a:t>: Videos und Nachbereitung</a:t>
            </a:r>
          </a:p>
          <a:p>
            <a:pPr>
              <a:spcBef>
                <a:spcPct val="0"/>
              </a:spcBef>
            </a:pPr>
            <a:endParaRPr lang="de-DE" altLang="de-DE" b="0" dirty="0"/>
          </a:p>
          <a:p>
            <a:pPr>
              <a:spcBef>
                <a:spcPct val="0"/>
              </a:spcBef>
            </a:pPr>
            <a:r>
              <a:rPr lang="de-DE" altLang="de-DE" b="1" dirty="0"/>
              <a:t>Dieser Kurs ist sehr </a:t>
            </a:r>
            <a:r>
              <a:rPr lang="de-DE" altLang="de-DE" b="1" dirty="0" err="1"/>
              <a:t>Beispiellastig</a:t>
            </a:r>
            <a:r>
              <a:rPr lang="de-DE" altLang="de-DE" b="1" dirty="0"/>
              <a:t>, </a:t>
            </a:r>
            <a:r>
              <a:rPr lang="de-DE" altLang="de-DE" b="0" dirty="0"/>
              <a:t>denn nur so kann man in der technischen Analyse das Feingefühl entwickeln. </a:t>
            </a:r>
          </a:p>
        </p:txBody>
      </p:sp>
      <p:sp>
        <p:nvSpPr>
          <p:cNvPr id="9220" name="Slide Number Placeholder 3">
            <a:extLst>
              <a:ext uri="{FF2B5EF4-FFF2-40B4-BE49-F238E27FC236}">
                <a16:creationId xmlns:a16="http://schemas.microsoft.com/office/drawing/2014/main" id="{1EDF0B08-82C0-48AD-B761-0FCCA93CDD2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829747" indent="-319134">
              <a:defRPr>
                <a:solidFill>
                  <a:schemeClr val="tx1"/>
                </a:solidFill>
                <a:latin typeface="Calibri" panose="020F0502020204030204" pitchFamily="34" charset="0"/>
              </a:defRPr>
            </a:lvl2pPr>
            <a:lvl3pPr marL="1276532" indent="-255306">
              <a:defRPr>
                <a:solidFill>
                  <a:schemeClr val="tx1"/>
                </a:solidFill>
                <a:latin typeface="Calibri" panose="020F0502020204030204" pitchFamily="34" charset="0"/>
              </a:defRPr>
            </a:lvl3pPr>
            <a:lvl4pPr marL="1787145" indent="-255306">
              <a:defRPr>
                <a:solidFill>
                  <a:schemeClr val="tx1"/>
                </a:solidFill>
                <a:latin typeface="Calibri" panose="020F0502020204030204" pitchFamily="34" charset="0"/>
              </a:defRPr>
            </a:lvl4pPr>
            <a:lvl5pPr marL="2297758" indent="-255306">
              <a:defRPr>
                <a:solidFill>
                  <a:schemeClr val="tx1"/>
                </a:solidFill>
                <a:latin typeface="Calibri" panose="020F0502020204030204" pitchFamily="34" charset="0"/>
              </a:defRPr>
            </a:lvl5pPr>
            <a:lvl6pPr marL="2808371" indent="-255306" defTabSz="510613" fontAlgn="base">
              <a:spcBef>
                <a:spcPct val="0"/>
              </a:spcBef>
              <a:spcAft>
                <a:spcPct val="0"/>
              </a:spcAft>
              <a:defRPr>
                <a:solidFill>
                  <a:schemeClr val="tx1"/>
                </a:solidFill>
                <a:latin typeface="Calibri" panose="020F0502020204030204" pitchFamily="34" charset="0"/>
              </a:defRPr>
            </a:lvl6pPr>
            <a:lvl7pPr marL="3318984" indent="-255306" defTabSz="510613" fontAlgn="base">
              <a:spcBef>
                <a:spcPct val="0"/>
              </a:spcBef>
              <a:spcAft>
                <a:spcPct val="0"/>
              </a:spcAft>
              <a:defRPr>
                <a:solidFill>
                  <a:schemeClr val="tx1"/>
                </a:solidFill>
                <a:latin typeface="Calibri" panose="020F0502020204030204" pitchFamily="34" charset="0"/>
              </a:defRPr>
            </a:lvl7pPr>
            <a:lvl8pPr marL="3829597" indent="-255306" defTabSz="510613" fontAlgn="base">
              <a:spcBef>
                <a:spcPct val="0"/>
              </a:spcBef>
              <a:spcAft>
                <a:spcPct val="0"/>
              </a:spcAft>
              <a:defRPr>
                <a:solidFill>
                  <a:schemeClr val="tx1"/>
                </a:solidFill>
                <a:latin typeface="Calibri" panose="020F0502020204030204" pitchFamily="34" charset="0"/>
              </a:defRPr>
            </a:lvl8pPr>
            <a:lvl9pPr marL="4340210" indent="-255306" defTabSz="510613" fontAlgn="base">
              <a:spcBef>
                <a:spcPct val="0"/>
              </a:spcBef>
              <a:spcAft>
                <a:spcPct val="0"/>
              </a:spcAft>
              <a:defRPr>
                <a:solidFill>
                  <a:schemeClr val="tx1"/>
                </a:solidFill>
                <a:latin typeface="Calibri" panose="020F0502020204030204" pitchFamily="34" charset="0"/>
              </a:defRPr>
            </a:lvl9pPr>
          </a:lstStyle>
          <a:p>
            <a:pPr defTabSz="510613" fontAlgn="base">
              <a:spcBef>
                <a:spcPct val="0"/>
              </a:spcBef>
              <a:spcAft>
                <a:spcPct val="0"/>
              </a:spcAft>
              <a:defRPr/>
            </a:pPr>
            <a:fld id="{D8E504B9-F246-44E1-B533-F0BCAC6420E8}" type="slidenum">
              <a:rPr lang="en-US" altLang="de-DE">
                <a:solidFill>
                  <a:srgbClr val="000000"/>
                </a:solidFill>
              </a:rPr>
              <a:pPr defTabSz="510613" fontAlgn="base">
                <a:spcBef>
                  <a:spcPct val="0"/>
                </a:spcBef>
                <a:spcAft>
                  <a:spcPct val="0"/>
                </a:spcAft>
                <a:defRPr/>
              </a:pPr>
              <a:t>6</a:t>
            </a:fld>
            <a:endParaRPr lang="en-US" altLang="de-DE">
              <a:solidFill>
                <a:srgbClr val="000000"/>
              </a:solidFill>
            </a:endParaRPr>
          </a:p>
        </p:txBody>
      </p:sp>
    </p:spTree>
    <p:extLst>
      <p:ext uri="{BB962C8B-B14F-4D97-AF65-F5344CB8AC3E}">
        <p14:creationId xmlns:p14="http://schemas.microsoft.com/office/powerpoint/2010/main" val="31741818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329B461C-DE98-48E4-8F50-33A99E85F44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a:extLst>
              <a:ext uri="{FF2B5EF4-FFF2-40B4-BE49-F238E27FC236}">
                <a16:creationId xmlns:a16="http://schemas.microsoft.com/office/drawing/2014/main" id="{AD2DA560-E4EE-49AF-A69A-583FAF4479C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de-DE" altLang="de-DE" b="1" dirty="0"/>
              <a:t>-90 Minuten LIVE Coaching</a:t>
            </a:r>
            <a:r>
              <a:rPr lang="de-DE" altLang="de-DE" b="0" dirty="0"/>
              <a:t>: Wir werden uns hier ausschließlich auf NEUEN Content fokussieren. Keine Wiederholungen und auch keine Fragen. Ich möchte, dass Ihr in dieser Zeit reinen, brandneuen Content bekommt</a:t>
            </a:r>
          </a:p>
          <a:p>
            <a:pPr>
              <a:spcBef>
                <a:spcPct val="0"/>
              </a:spcBef>
            </a:pPr>
            <a:r>
              <a:rPr lang="de-DE" altLang="de-DE" b="0" dirty="0"/>
              <a:t>-Ihr werdet merken, dass die Slides dieses Mal viel detaillierter sind. Es kommt während der 90 Minuten nicht drauf an, alles zu verstehen. Der Content kann dieses Mal jedoch noch genauer nachvollzogen werden. </a:t>
            </a:r>
          </a:p>
          <a:p>
            <a:pPr>
              <a:spcBef>
                <a:spcPct val="0"/>
              </a:spcBef>
            </a:pPr>
            <a:endParaRPr lang="de-DE" altLang="de-DE" b="0" dirty="0"/>
          </a:p>
          <a:p>
            <a:pPr>
              <a:spcBef>
                <a:spcPct val="0"/>
              </a:spcBef>
            </a:pPr>
            <a:r>
              <a:rPr lang="de-DE" altLang="de-DE" b="1" dirty="0"/>
              <a:t>Fragen</a:t>
            </a:r>
            <a:r>
              <a:rPr lang="de-DE" altLang="de-DE" b="0" dirty="0"/>
              <a:t>: Wir haben den Frageprozess neu strukturiert. </a:t>
            </a:r>
          </a:p>
          <a:p>
            <a:pPr>
              <a:spcBef>
                <a:spcPct val="0"/>
              </a:spcBef>
            </a:pPr>
            <a:endParaRPr lang="de-DE" altLang="de-DE" b="0" dirty="0"/>
          </a:p>
          <a:p>
            <a:pPr>
              <a:spcBef>
                <a:spcPct val="0"/>
              </a:spcBef>
            </a:pPr>
            <a:r>
              <a:rPr lang="de-DE" altLang="de-DE" b="1" dirty="0"/>
              <a:t>Nachbereitung</a:t>
            </a:r>
            <a:r>
              <a:rPr lang="de-DE" altLang="de-DE" b="0" dirty="0"/>
              <a:t>: Videos und Nachbereitung</a:t>
            </a:r>
          </a:p>
          <a:p>
            <a:pPr>
              <a:spcBef>
                <a:spcPct val="0"/>
              </a:spcBef>
            </a:pPr>
            <a:endParaRPr lang="de-DE" altLang="de-DE" b="0" dirty="0"/>
          </a:p>
          <a:p>
            <a:pPr>
              <a:spcBef>
                <a:spcPct val="0"/>
              </a:spcBef>
            </a:pPr>
            <a:r>
              <a:rPr lang="de-DE" altLang="de-DE" b="1" dirty="0"/>
              <a:t>Dieser Kurs ist sehr </a:t>
            </a:r>
            <a:r>
              <a:rPr lang="de-DE" altLang="de-DE" b="1" dirty="0" err="1"/>
              <a:t>Beispiellastig</a:t>
            </a:r>
            <a:r>
              <a:rPr lang="de-DE" altLang="de-DE" b="1" dirty="0"/>
              <a:t>, </a:t>
            </a:r>
            <a:r>
              <a:rPr lang="de-DE" altLang="de-DE" b="0" dirty="0"/>
              <a:t>denn nur so kann man in der technischen Analyse das Feingefühl entwickeln. </a:t>
            </a:r>
          </a:p>
        </p:txBody>
      </p:sp>
      <p:sp>
        <p:nvSpPr>
          <p:cNvPr id="9220" name="Slide Number Placeholder 3">
            <a:extLst>
              <a:ext uri="{FF2B5EF4-FFF2-40B4-BE49-F238E27FC236}">
                <a16:creationId xmlns:a16="http://schemas.microsoft.com/office/drawing/2014/main" id="{1EDF0B08-82C0-48AD-B761-0FCCA93CDD2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829747" indent="-319134">
              <a:defRPr>
                <a:solidFill>
                  <a:schemeClr val="tx1"/>
                </a:solidFill>
                <a:latin typeface="Calibri" panose="020F0502020204030204" pitchFamily="34" charset="0"/>
              </a:defRPr>
            </a:lvl2pPr>
            <a:lvl3pPr marL="1276532" indent="-255306">
              <a:defRPr>
                <a:solidFill>
                  <a:schemeClr val="tx1"/>
                </a:solidFill>
                <a:latin typeface="Calibri" panose="020F0502020204030204" pitchFamily="34" charset="0"/>
              </a:defRPr>
            </a:lvl3pPr>
            <a:lvl4pPr marL="1787145" indent="-255306">
              <a:defRPr>
                <a:solidFill>
                  <a:schemeClr val="tx1"/>
                </a:solidFill>
                <a:latin typeface="Calibri" panose="020F0502020204030204" pitchFamily="34" charset="0"/>
              </a:defRPr>
            </a:lvl4pPr>
            <a:lvl5pPr marL="2297758" indent="-255306">
              <a:defRPr>
                <a:solidFill>
                  <a:schemeClr val="tx1"/>
                </a:solidFill>
                <a:latin typeface="Calibri" panose="020F0502020204030204" pitchFamily="34" charset="0"/>
              </a:defRPr>
            </a:lvl5pPr>
            <a:lvl6pPr marL="2808371" indent="-255306" defTabSz="510613" fontAlgn="base">
              <a:spcBef>
                <a:spcPct val="0"/>
              </a:spcBef>
              <a:spcAft>
                <a:spcPct val="0"/>
              </a:spcAft>
              <a:defRPr>
                <a:solidFill>
                  <a:schemeClr val="tx1"/>
                </a:solidFill>
                <a:latin typeface="Calibri" panose="020F0502020204030204" pitchFamily="34" charset="0"/>
              </a:defRPr>
            </a:lvl6pPr>
            <a:lvl7pPr marL="3318984" indent="-255306" defTabSz="510613" fontAlgn="base">
              <a:spcBef>
                <a:spcPct val="0"/>
              </a:spcBef>
              <a:spcAft>
                <a:spcPct val="0"/>
              </a:spcAft>
              <a:defRPr>
                <a:solidFill>
                  <a:schemeClr val="tx1"/>
                </a:solidFill>
                <a:latin typeface="Calibri" panose="020F0502020204030204" pitchFamily="34" charset="0"/>
              </a:defRPr>
            </a:lvl7pPr>
            <a:lvl8pPr marL="3829597" indent="-255306" defTabSz="510613" fontAlgn="base">
              <a:spcBef>
                <a:spcPct val="0"/>
              </a:spcBef>
              <a:spcAft>
                <a:spcPct val="0"/>
              </a:spcAft>
              <a:defRPr>
                <a:solidFill>
                  <a:schemeClr val="tx1"/>
                </a:solidFill>
                <a:latin typeface="Calibri" panose="020F0502020204030204" pitchFamily="34" charset="0"/>
              </a:defRPr>
            </a:lvl8pPr>
            <a:lvl9pPr marL="4340210" indent="-255306" defTabSz="510613" fontAlgn="base">
              <a:spcBef>
                <a:spcPct val="0"/>
              </a:spcBef>
              <a:spcAft>
                <a:spcPct val="0"/>
              </a:spcAft>
              <a:defRPr>
                <a:solidFill>
                  <a:schemeClr val="tx1"/>
                </a:solidFill>
                <a:latin typeface="Calibri" panose="020F0502020204030204" pitchFamily="34" charset="0"/>
              </a:defRPr>
            </a:lvl9pPr>
          </a:lstStyle>
          <a:p>
            <a:pPr defTabSz="510613" fontAlgn="base">
              <a:spcBef>
                <a:spcPct val="0"/>
              </a:spcBef>
              <a:spcAft>
                <a:spcPct val="0"/>
              </a:spcAft>
              <a:defRPr/>
            </a:pPr>
            <a:fld id="{D8E504B9-F246-44E1-B533-F0BCAC6420E8}" type="slidenum">
              <a:rPr lang="en-US" altLang="de-DE">
                <a:solidFill>
                  <a:srgbClr val="000000"/>
                </a:solidFill>
              </a:rPr>
              <a:pPr defTabSz="510613" fontAlgn="base">
                <a:spcBef>
                  <a:spcPct val="0"/>
                </a:spcBef>
                <a:spcAft>
                  <a:spcPct val="0"/>
                </a:spcAft>
                <a:defRPr/>
              </a:pPr>
              <a:t>7</a:t>
            </a:fld>
            <a:endParaRPr lang="en-US" altLang="de-DE">
              <a:solidFill>
                <a:srgbClr val="000000"/>
              </a:solidFill>
            </a:endParaRPr>
          </a:p>
        </p:txBody>
      </p:sp>
    </p:spTree>
    <p:extLst>
      <p:ext uri="{BB962C8B-B14F-4D97-AF65-F5344CB8AC3E}">
        <p14:creationId xmlns:p14="http://schemas.microsoft.com/office/powerpoint/2010/main" val="35321125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329B461C-DE98-48E4-8F50-33A99E85F44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a:extLst>
              <a:ext uri="{FF2B5EF4-FFF2-40B4-BE49-F238E27FC236}">
                <a16:creationId xmlns:a16="http://schemas.microsoft.com/office/drawing/2014/main" id="{AD2DA560-E4EE-49AF-A69A-583FAF4479C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de-DE" altLang="de-DE" b="1" dirty="0"/>
              <a:t>-90 Minuten LIVE Coaching</a:t>
            </a:r>
            <a:r>
              <a:rPr lang="de-DE" altLang="de-DE" b="0" dirty="0"/>
              <a:t>: Wir werden uns hier ausschließlich auf NEUEN Content fokussieren. Keine Wiederholungen und auch keine Fragen. Ich möchte, dass Ihr in dieser Zeit reinen, brandneuen Content bekommt</a:t>
            </a:r>
          </a:p>
          <a:p>
            <a:pPr>
              <a:spcBef>
                <a:spcPct val="0"/>
              </a:spcBef>
            </a:pPr>
            <a:r>
              <a:rPr lang="de-DE" altLang="de-DE" b="0" dirty="0"/>
              <a:t>-Ihr werdet merken, dass die Slides dieses Mal viel detaillierter sind. Es kommt während der 90 Minuten nicht drauf an, alles zu verstehen. Der Content kann dieses Mal jedoch noch genauer nachvollzogen werden. </a:t>
            </a:r>
          </a:p>
          <a:p>
            <a:pPr>
              <a:spcBef>
                <a:spcPct val="0"/>
              </a:spcBef>
            </a:pPr>
            <a:endParaRPr lang="de-DE" altLang="de-DE" b="0" dirty="0"/>
          </a:p>
          <a:p>
            <a:pPr>
              <a:spcBef>
                <a:spcPct val="0"/>
              </a:spcBef>
            </a:pPr>
            <a:r>
              <a:rPr lang="de-DE" altLang="de-DE" b="1" dirty="0"/>
              <a:t>Fragen</a:t>
            </a:r>
            <a:r>
              <a:rPr lang="de-DE" altLang="de-DE" b="0" dirty="0"/>
              <a:t>: Wir haben den Frageprozess neu strukturiert. </a:t>
            </a:r>
          </a:p>
          <a:p>
            <a:pPr>
              <a:spcBef>
                <a:spcPct val="0"/>
              </a:spcBef>
            </a:pPr>
            <a:endParaRPr lang="de-DE" altLang="de-DE" b="0" dirty="0"/>
          </a:p>
          <a:p>
            <a:pPr>
              <a:spcBef>
                <a:spcPct val="0"/>
              </a:spcBef>
            </a:pPr>
            <a:r>
              <a:rPr lang="de-DE" altLang="de-DE" b="1" dirty="0"/>
              <a:t>Nachbereitung</a:t>
            </a:r>
            <a:r>
              <a:rPr lang="de-DE" altLang="de-DE" b="0" dirty="0"/>
              <a:t>: Videos und Nachbereitung</a:t>
            </a:r>
          </a:p>
          <a:p>
            <a:pPr>
              <a:spcBef>
                <a:spcPct val="0"/>
              </a:spcBef>
            </a:pPr>
            <a:endParaRPr lang="de-DE" altLang="de-DE" b="0" dirty="0"/>
          </a:p>
          <a:p>
            <a:pPr>
              <a:spcBef>
                <a:spcPct val="0"/>
              </a:spcBef>
            </a:pPr>
            <a:r>
              <a:rPr lang="de-DE" altLang="de-DE" b="1" dirty="0"/>
              <a:t>Dieser Kurs ist sehr </a:t>
            </a:r>
            <a:r>
              <a:rPr lang="de-DE" altLang="de-DE" b="1" dirty="0" err="1"/>
              <a:t>Beispiellastig</a:t>
            </a:r>
            <a:r>
              <a:rPr lang="de-DE" altLang="de-DE" b="1" dirty="0"/>
              <a:t>, </a:t>
            </a:r>
            <a:r>
              <a:rPr lang="de-DE" altLang="de-DE" b="0" dirty="0"/>
              <a:t>denn nur so kann man in der technischen Analyse das Feingefühl entwickeln. </a:t>
            </a:r>
          </a:p>
        </p:txBody>
      </p:sp>
      <p:sp>
        <p:nvSpPr>
          <p:cNvPr id="9220" name="Slide Number Placeholder 3">
            <a:extLst>
              <a:ext uri="{FF2B5EF4-FFF2-40B4-BE49-F238E27FC236}">
                <a16:creationId xmlns:a16="http://schemas.microsoft.com/office/drawing/2014/main" id="{1EDF0B08-82C0-48AD-B761-0FCCA93CDD2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829747" indent="-319134">
              <a:defRPr>
                <a:solidFill>
                  <a:schemeClr val="tx1"/>
                </a:solidFill>
                <a:latin typeface="Calibri" panose="020F0502020204030204" pitchFamily="34" charset="0"/>
              </a:defRPr>
            </a:lvl2pPr>
            <a:lvl3pPr marL="1276532" indent="-255306">
              <a:defRPr>
                <a:solidFill>
                  <a:schemeClr val="tx1"/>
                </a:solidFill>
                <a:latin typeface="Calibri" panose="020F0502020204030204" pitchFamily="34" charset="0"/>
              </a:defRPr>
            </a:lvl3pPr>
            <a:lvl4pPr marL="1787145" indent="-255306">
              <a:defRPr>
                <a:solidFill>
                  <a:schemeClr val="tx1"/>
                </a:solidFill>
                <a:latin typeface="Calibri" panose="020F0502020204030204" pitchFamily="34" charset="0"/>
              </a:defRPr>
            </a:lvl4pPr>
            <a:lvl5pPr marL="2297758" indent="-255306">
              <a:defRPr>
                <a:solidFill>
                  <a:schemeClr val="tx1"/>
                </a:solidFill>
                <a:latin typeface="Calibri" panose="020F0502020204030204" pitchFamily="34" charset="0"/>
              </a:defRPr>
            </a:lvl5pPr>
            <a:lvl6pPr marL="2808371" indent="-255306" defTabSz="510613" fontAlgn="base">
              <a:spcBef>
                <a:spcPct val="0"/>
              </a:spcBef>
              <a:spcAft>
                <a:spcPct val="0"/>
              </a:spcAft>
              <a:defRPr>
                <a:solidFill>
                  <a:schemeClr val="tx1"/>
                </a:solidFill>
                <a:latin typeface="Calibri" panose="020F0502020204030204" pitchFamily="34" charset="0"/>
              </a:defRPr>
            </a:lvl6pPr>
            <a:lvl7pPr marL="3318984" indent="-255306" defTabSz="510613" fontAlgn="base">
              <a:spcBef>
                <a:spcPct val="0"/>
              </a:spcBef>
              <a:spcAft>
                <a:spcPct val="0"/>
              </a:spcAft>
              <a:defRPr>
                <a:solidFill>
                  <a:schemeClr val="tx1"/>
                </a:solidFill>
                <a:latin typeface="Calibri" panose="020F0502020204030204" pitchFamily="34" charset="0"/>
              </a:defRPr>
            </a:lvl7pPr>
            <a:lvl8pPr marL="3829597" indent="-255306" defTabSz="510613" fontAlgn="base">
              <a:spcBef>
                <a:spcPct val="0"/>
              </a:spcBef>
              <a:spcAft>
                <a:spcPct val="0"/>
              </a:spcAft>
              <a:defRPr>
                <a:solidFill>
                  <a:schemeClr val="tx1"/>
                </a:solidFill>
                <a:latin typeface="Calibri" panose="020F0502020204030204" pitchFamily="34" charset="0"/>
              </a:defRPr>
            </a:lvl8pPr>
            <a:lvl9pPr marL="4340210" indent="-255306" defTabSz="510613" fontAlgn="base">
              <a:spcBef>
                <a:spcPct val="0"/>
              </a:spcBef>
              <a:spcAft>
                <a:spcPct val="0"/>
              </a:spcAft>
              <a:defRPr>
                <a:solidFill>
                  <a:schemeClr val="tx1"/>
                </a:solidFill>
                <a:latin typeface="Calibri" panose="020F0502020204030204" pitchFamily="34" charset="0"/>
              </a:defRPr>
            </a:lvl9pPr>
          </a:lstStyle>
          <a:p>
            <a:pPr defTabSz="510613" fontAlgn="base">
              <a:spcBef>
                <a:spcPct val="0"/>
              </a:spcBef>
              <a:spcAft>
                <a:spcPct val="0"/>
              </a:spcAft>
              <a:defRPr/>
            </a:pPr>
            <a:fld id="{D8E504B9-F246-44E1-B533-F0BCAC6420E8}" type="slidenum">
              <a:rPr lang="en-US" altLang="de-DE">
                <a:solidFill>
                  <a:srgbClr val="000000"/>
                </a:solidFill>
              </a:rPr>
              <a:pPr defTabSz="510613" fontAlgn="base">
                <a:spcBef>
                  <a:spcPct val="0"/>
                </a:spcBef>
                <a:spcAft>
                  <a:spcPct val="0"/>
                </a:spcAft>
                <a:defRPr/>
              </a:pPr>
              <a:t>8</a:t>
            </a:fld>
            <a:endParaRPr lang="en-US" altLang="de-DE">
              <a:solidFill>
                <a:srgbClr val="000000"/>
              </a:solidFill>
            </a:endParaRPr>
          </a:p>
        </p:txBody>
      </p:sp>
    </p:spTree>
    <p:extLst>
      <p:ext uri="{BB962C8B-B14F-4D97-AF65-F5344CB8AC3E}">
        <p14:creationId xmlns:p14="http://schemas.microsoft.com/office/powerpoint/2010/main" val="19276501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329B461C-DE98-48E4-8F50-33A99E85F44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a:extLst>
              <a:ext uri="{FF2B5EF4-FFF2-40B4-BE49-F238E27FC236}">
                <a16:creationId xmlns:a16="http://schemas.microsoft.com/office/drawing/2014/main" id="{AD2DA560-E4EE-49AF-A69A-583FAF4479C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de-DE" altLang="de-DE" b="1" dirty="0"/>
              <a:t>-90 Minuten LIVE Coaching</a:t>
            </a:r>
            <a:r>
              <a:rPr lang="de-DE" altLang="de-DE" b="0" dirty="0"/>
              <a:t>: Wir werden uns hier ausschließlich auf NEUEN Content fokussieren. Keine Wiederholungen und auch keine Fragen. Ich möchte, dass Ihr in dieser Zeit reinen, brandneuen Content bekommt</a:t>
            </a:r>
          </a:p>
          <a:p>
            <a:pPr>
              <a:spcBef>
                <a:spcPct val="0"/>
              </a:spcBef>
            </a:pPr>
            <a:r>
              <a:rPr lang="de-DE" altLang="de-DE" b="0" dirty="0"/>
              <a:t>-Ihr werdet merken, dass die Slides dieses Mal viel detaillierter sind. Es kommt während der 90 Minuten nicht drauf an, alles zu verstehen. Der Content kann dieses Mal jedoch noch genauer nachvollzogen werden. </a:t>
            </a:r>
          </a:p>
          <a:p>
            <a:pPr>
              <a:spcBef>
                <a:spcPct val="0"/>
              </a:spcBef>
            </a:pPr>
            <a:endParaRPr lang="de-DE" altLang="de-DE" b="0" dirty="0"/>
          </a:p>
          <a:p>
            <a:pPr>
              <a:spcBef>
                <a:spcPct val="0"/>
              </a:spcBef>
            </a:pPr>
            <a:r>
              <a:rPr lang="de-DE" altLang="de-DE" b="1" dirty="0"/>
              <a:t>Fragen</a:t>
            </a:r>
            <a:r>
              <a:rPr lang="de-DE" altLang="de-DE" b="0" dirty="0"/>
              <a:t>: Wir haben den Frageprozess neu strukturiert. </a:t>
            </a:r>
          </a:p>
          <a:p>
            <a:pPr>
              <a:spcBef>
                <a:spcPct val="0"/>
              </a:spcBef>
            </a:pPr>
            <a:endParaRPr lang="de-DE" altLang="de-DE" b="0" dirty="0"/>
          </a:p>
          <a:p>
            <a:pPr>
              <a:spcBef>
                <a:spcPct val="0"/>
              </a:spcBef>
            </a:pPr>
            <a:r>
              <a:rPr lang="de-DE" altLang="de-DE" b="1" dirty="0"/>
              <a:t>Nachbereitung</a:t>
            </a:r>
            <a:r>
              <a:rPr lang="de-DE" altLang="de-DE" b="0" dirty="0"/>
              <a:t>: Videos und Nachbereitung</a:t>
            </a:r>
          </a:p>
          <a:p>
            <a:pPr>
              <a:spcBef>
                <a:spcPct val="0"/>
              </a:spcBef>
            </a:pPr>
            <a:endParaRPr lang="de-DE" altLang="de-DE" b="0" dirty="0"/>
          </a:p>
          <a:p>
            <a:pPr>
              <a:spcBef>
                <a:spcPct val="0"/>
              </a:spcBef>
            </a:pPr>
            <a:r>
              <a:rPr lang="de-DE" altLang="de-DE" b="1" dirty="0"/>
              <a:t>Dieser Kurs ist sehr </a:t>
            </a:r>
            <a:r>
              <a:rPr lang="de-DE" altLang="de-DE" b="1" dirty="0" err="1"/>
              <a:t>Beispiellastig</a:t>
            </a:r>
            <a:r>
              <a:rPr lang="de-DE" altLang="de-DE" b="1" dirty="0"/>
              <a:t>, </a:t>
            </a:r>
            <a:r>
              <a:rPr lang="de-DE" altLang="de-DE" b="0" dirty="0"/>
              <a:t>denn nur so kann man in der technischen Analyse das Feingefühl entwickeln. </a:t>
            </a:r>
          </a:p>
        </p:txBody>
      </p:sp>
      <p:sp>
        <p:nvSpPr>
          <p:cNvPr id="9220" name="Slide Number Placeholder 3">
            <a:extLst>
              <a:ext uri="{FF2B5EF4-FFF2-40B4-BE49-F238E27FC236}">
                <a16:creationId xmlns:a16="http://schemas.microsoft.com/office/drawing/2014/main" id="{1EDF0B08-82C0-48AD-B761-0FCCA93CDD2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829747" indent="-319134">
              <a:defRPr>
                <a:solidFill>
                  <a:schemeClr val="tx1"/>
                </a:solidFill>
                <a:latin typeface="Calibri" panose="020F0502020204030204" pitchFamily="34" charset="0"/>
              </a:defRPr>
            </a:lvl2pPr>
            <a:lvl3pPr marL="1276532" indent="-255306">
              <a:defRPr>
                <a:solidFill>
                  <a:schemeClr val="tx1"/>
                </a:solidFill>
                <a:latin typeface="Calibri" panose="020F0502020204030204" pitchFamily="34" charset="0"/>
              </a:defRPr>
            </a:lvl3pPr>
            <a:lvl4pPr marL="1787145" indent="-255306">
              <a:defRPr>
                <a:solidFill>
                  <a:schemeClr val="tx1"/>
                </a:solidFill>
                <a:latin typeface="Calibri" panose="020F0502020204030204" pitchFamily="34" charset="0"/>
              </a:defRPr>
            </a:lvl4pPr>
            <a:lvl5pPr marL="2297758" indent="-255306">
              <a:defRPr>
                <a:solidFill>
                  <a:schemeClr val="tx1"/>
                </a:solidFill>
                <a:latin typeface="Calibri" panose="020F0502020204030204" pitchFamily="34" charset="0"/>
              </a:defRPr>
            </a:lvl5pPr>
            <a:lvl6pPr marL="2808371" indent="-255306" defTabSz="510613" fontAlgn="base">
              <a:spcBef>
                <a:spcPct val="0"/>
              </a:spcBef>
              <a:spcAft>
                <a:spcPct val="0"/>
              </a:spcAft>
              <a:defRPr>
                <a:solidFill>
                  <a:schemeClr val="tx1"/>
                </a:solidFill>
                <a:latin typeface="Calibri" panose="020F0502020204030204" pitchFamily="34" charset="0"/>
              </a:defRPr>
            </a:lvl6pPr>
            <a:lvl7pPr marL="3318984" indent="-255306" defTabSz="510613" fontAlgn="base">
              <a:spcBef>
                <a:spcPct val="0"/>
              </a:spcBef>
              <a:spcAft>
                <a:spcPct val="0"/>
              </a:spcAft>
              <a:defRPr>
                <a:solidFill>
                  <a:schemeClr val="tx1"/>
                </a:solidFill>
                <a:latin typeface="Calibri" panose="020F0502020204030204" pitchFamily="34" charset="0"/>
              </a:defRPr>
            </a:lvl7pPr>
            <a:lvl8pPr marL="3829597" indent="-255306" defTabSz="510613" fontAlgn="base">
              <a:spcBef>
                <a:spcPct val="0"/>
              </a:spcBef>
              <a:spcAft>
                <a:spcPct val="0"/>
              </a:spcAft>
              <a:defRPr>
                <a:solidFill>
                  <a:schemeClr val="tx1"/>
                </a:solidFill>
                <a:latin typeface="Calibri" panose="020F0502020204030204" pitchFamily="34" charset="0"/>
              </a:defRPr>
            </a:lvl8pPr>
            <a:lvl9pPr marL="4340210" indent="-255306" defTabSz="510613" fontAlgn="base">
              <a:spcBef>
                <a:spcPct val="0"/>
              </a:spcBef>
              <a:spcAft>
                <a:spcPct val="0"/>
              </a:spcAft>
              <a:defRPr>
                <a:solidFill>
                  <a:schemeClr val="tx1"/>
                </a:solidFill>
                <a:latin typeface="Calibri" panose="020F0502020204030204" pitchFamily="34" charset="0"/>
              </a:defRPr>
            </a:lvl9pPr>
          </a:lstStyle>
          <a:p>
            <a:pPr defTabSz="510613" fontAlgn="base">
              <a:spcBef>
                <a:spcPct val="0"/>
              </a:spcBef>
              <a:spcAft>
                <a:spcPct val="0"/>
              </a:spcAft>
              <a:defRPr/>
            </a:pPr>
            <a:fld id="{D8E504B9-F246-44E1-B533-F0BCAC6420E8}" type="slidenum">
              <a:rPr lang="en-US" altLang="de-DE">
                <a:solidFill>
                  <a:srgbClr val="000000"/>
                </a:solidFill>
              </a:rPr>
              <a:pPr defTabSz="510613" fontAlgn="base">
                <a:spcBef>
                  <a:spcPct val="0"/>
                </a:spcBef>
                <a:spcAft>
                  <a:spcPct val="0"/>
                </a:spcAft>
                <a:defRPr/>
              </a:pPr>
              <a:t>9</a:t>
            </a:fld>
            <a:endParaRPr lang="en-US" altLang="de-DE">
              <a:solidFill>
                <a:srgbClr val="000000"/>
              </a:solidFill>
            </a:endParaRPr>
          </a:p>
        </p:txBody>
      </p:sp>
    </p:spTree>
    <p:extLst>
      <p:ext uri="{BB962C8B-B14F-4D97-AF65-F5344CB8AC3E}">
        <p14:creationId xmlns:p14="http://schemas.microsoft.com/office/powerpoint/2010/main" val="38215007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AF038E-2374-44AA-A974-A94795B1C88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665A761-46AD-48BB-B90A-2B85AC78FA3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19F9BA9-4A8F-4C63-B51D-20CB42206D26}"/>
              </a:ext>
            </a:extLst>
          </p:cNvPr>
          <p:cNvSpPr>
            <a:spLocks noGrp="1"/>
          </p:cNvSpPr>
          <p:nvPr>
            <p:ph type="dt" sz="half" idx="10"/>
          </p:nvPr>
        </p:nvSpPr>
        <p:spPr/>
        <p:txBody>
          <a:bodyPr/>
          <a:lstStyle/>
          <a:p>
            <a:fld id="{69656893-DE6F-4EBD-939B-68EEC8380B11}" type="datetimeFigureOut">
              <a:rPr lang="en-US" smtClean="0"/>
              <a:t>12/21/2020</a:t>
            </a:fld>
            <a:endParaRPr lang="en-US"/>
          </a:p>
        </p:txBody>
      </p:sp>
      <p:sp>
        <p:nvSpPr>
          <p:cNvPr id="5" name="Footer Placeholder 4">
            <a:extLst>
              <a:ext uri="{FF2B5EF4-FFF2-40B4-BE49-F238E27FC236}">
                <a16:creationId xmlns:a16="http://schemas.microsoft.com/office/drawing/2014/main" id="{BC935867-4150-40D9-BC63-56261F85A4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55E4575-8C59-4AFF-A907-279B157483FF}"/>
              </a:ext>
            </a:extLst>
          </p:cNvPr>
          <p:cNvSpPr>
            <a:spLocks noGrp="1"/>
          </p:cNvSpPr>
          <p:nvPr>
            <p:ph type="sldNum" sz="quarter" idx="12"/>
          </p:nvPr>
        </p:nvSpPr>
        <p:spPr/>
        <p:txBody>
          <a:bodyPr/>
          <a:lstStyle/>
          <a:p>
            <a:fld id="{8D9B0793-CFB4-442E-B49E-067E559FD802}" type="slidenum">
              <a:rPr lang="en-US" smtClean="0"/>
              <a:t>‹#›</a:t>
            </a:fld>
            <a:endParaRPr lang="en-US"/>
          </a:p>
        </p:txBody>
      </p:sp>
    </p:spTree>
    <p:extLst>
      <p:ext uri="{BB962C8B-B14F-4D97-AF65-F5344CB8AC3E}">
        <p14:creationId xmlns:p14="http://schemas.microsoft.com/office/powerpoint/2010/main" val="6732540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9D24BC-2B42-448F-A299-BD47774686C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16DC518-E57C-4249-B6EC-934430C080B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9992A4F-8486-496C-84D8-14E4C2B511DC}"/>
              </a:ext>
            </a:extLst>
          </p:cNvPr>
          <p:cNvSpPr>
            <a:spLocks noGrp="1"/>
          </p:cNvSpPr>
          <p:nvPr>
            <p:ph type="dt" sz="half" idx="10"/>
          </p:nvPr>
        </p:nvSpPr>
        <p:spPr/>
        <p:txBody>
          <a:bodyPr/>
          <a:lstStyle/>
          <a:p>
            <a:fld id="{69656893-DE6F-4EBD-939B-68EEC8380B11}" type="datetimeFigureOut">
              <a:rPr lang="en-US" smtClean="0"/>
              <a:t>12/21/2020</a:t>
            </a:fld>
            <a:endParaRPr lang="en-US"/>
          </a:p>
        </p:txBody>
      </p:sp>
      <p:sp>
        <p:nvSpPr>
          <p:cNvPr id="5" name="Footer Placeholder 4">
            <a:extLst>
              <a:ext uri="{FF2B5EF4-FFF2-40B4-BE49-F238E27FC236}">
                <a16:creationId xmlns:a16="http://schemas.microsoft.com/office/drawing/2014/main" id="{44977277-19A2-4E96-AD6C-A0CD1247E8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A93FB82-910A-40C0-B88A-2FF7009BD1CC}"/>
              </a:ext>
            </a:extLst>
          </p:cNvPr>
          <p:cNvSpPr>
            <a:spLocks noGrp="1"/>
          </p:cNvSpPr>
          <p:nvPr>
            <p:ph type="sldNum" sz="quarter" idx="12"/>
          </p:nvPr>
        </p:nvSpPr>
        <p:spPr/>
        <p:txBody>
          <a:bodyPr/>
          <a:lstStyle/>
          <a:p>
            <a:fld id="{8D9B0793-CFB4-442E-B49E-067E559FD802}" type="slidenum">
              <a:rPr lang="en-US" smtClean="0"/>
              <a:t>‹#›</a:t>
            </a:fld>
            <a:endParaRPr lang="en-US"/>
          </a:p>
        </p:txBody>
      </p:sp>
    </p:spTree>
    <p:extLst>
      <p:ext uri="{BB962C8B-B14F-4D97-AF65-F5344CB8AC3E}">
        <p14:creationId xmlns:p14="http://schemas.microsoft.com/office/powerpoint/2010/main" val="14478290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A0A0F75-DCAF-48D1-9214-FC100B40ACF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9ABCAC3-66B6-4AD2-9422-9FCD78B06C2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2652A96-92D2-4131-8998-A62F907F9C11}"/>
              </a:ext>
            </a:extLst>
          </p:cNvPr>
          <p:cNvSpPr>
            <a:spLocks noGrp="1"/>
          </p:cNvSpPr>
          <p:nvPr>
            <p:ph type="dt" sz="half" idx="10"/>
          </p:nvPr>
        </p:nvSpPr>
        <p:spPr/>
        <p:txBody>
          <a:bodyPr/>
          <a:lstStyle/>
          <a:p>
            <a:fld id="{69656893-DE6F-4EBD-939B-68EEC8380B11}" type="datetimeFigureOut">
              <a:rPr lang="en-US" smtClean="0"/>
              <a:t>12/21/2020</a:t>
            </a:fld>
            <a:endParaRPr lang="en-US"/>
          </a:p>
        </p:txBody>
      </p:sp>
      <p:sp>
        <p:nvSpPr>
          <p:cNvPr id="5" name="Footer Placeholder 4">
            <a:extLst>
              <a:ext uri="{FF2B5EF4-FFF2-40B4-BE49-F238E27FC236}">
                <a16:creationId xmlns:a16="http://schemas.microsoft.com/office/drawing/2014/main" id="{395C652B-BE6E-45FE-B6F8-904A4E259BC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14E399-E640-4793-BA65-1C51EF644241}"/>
              </a:ext>
            </a:extLst>
          </p:cNvPr>
          <p:cNvSpPr>
            <a:spLocks noGrp="1"/>
          </p:cNvSpPr>
          <p:nvPr>
            <p:ph type="sldNum" sz="quarter" idx="12"/>
          </p:nvPr>
        </p:nvSpPr>
        <p:spPr/>
        <p:txBody>
          <a:bodyPr/>
          <a:lstStyle/>
          <a:p>
            <a:fld id="{8D9B0793-CFB4-442E-B49E-067E559FD802}" type="slidenum">
              <a:rPr lang="en-US" smtClean="0"/>
              <a:t>‹#›</a:t>
            </a:fld>
            <a:endParaRPr lang="en-US"/>
          </a:p>
        </p:txBody>
      </p:sp>
    </p:spTree>
    <p:extLst>
      <p:ext uri="{BB962C8B-B14F-4D97-AF65-F5344CB8AC3E}">
        <p14:creationId xmlns:p14="http://schemas.microsoft.com/office/powerpoint/2010/main" val="41507281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5345E3-1B2D-42C5-9B46-0AA37B0C134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B0304CF-DD20-424E-995C-FA9E56FE678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A9A112-E596-4D7F-AE52-46C82F532BA6}"/>
              </a:ext>
            </a:extLst>
          </p:cNvPr>
          <p:cNvSpPr>
            <a:spLocks noGrp="1"/>
          </p:cNvSpPr>
          <p:nvPr>
            <p:ph type="dt" sz="half" idx="10"/>
          </p:nvPr>
        </p:nvSpPr>
        <p:spPr/>
        <p:txBody>
          <a:bodyPr/>
          <a:lstStyle/>
          <a:p>
            <a:fld id="{69656893-DE6F-4EBD-939B-68EEC8380B11}" type="datetimeFigureOut">
              <a:rPr lang="en-US" smtClean="0"/>
              <a:t>12/21/2020</a:t>
            </a:fld>
            <a:endParaRPr lang="en-US"/>
          </a:p>
        </p:txBody>
      </p:sp>
      <p:sp>
        <p:nvSpPr>
          <p:cNvPr id="5" name="Footer Placeholder 4">
            <a:extLst>
              <a:ext uri="{FF2B5EF4-FFF2-40B4-BE49-F238E27FC236}">
                <a16:creationId xmlns:a16="http://schemas.microsoft.com/office/drawing/2014/main" id="{9DFCEE72-905D-4C35-AE78-5FF4753A48D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3C4F5CF-797D-4DD0-A9E5-AD3ACEDEF009}"/>
              </a:ext>
            </a:extLst>
          </p:cNvPr>
          <p:cNvSpPr>
            <a:spLocks noGrp="1"/>
          </p:cNvSpPr>
          <p:nvPr>
            <p:ph type="sldNum" sz="quarter" idx="12"/>
          </p:nvPr>
        </p:nvSpPr>
        <p:spPr/>
        <p:txBody>
          <a:bodyPr/>
          <a:lstStyle/>
          <a:p>
            <a:fld id="{8D9B0793-CFB4-442E-B49E-067E559FD802}" type="slidenum">
              <a:rPr lang="en-US" smtClean="0"/>
              <a:t>‹#›</a:t>
            </a:fld>
            <a:endParaRPr lang="en-US"/>
          </a:p>
        </p:txBody>
      </p:sp>
    </p:spTree>
    <p:extLst>
      <p:ext uri="{BB962C8B-B14F-4D97-AF65-F5344CB8AC3E}">
        <p14:creationId xmlns:p14="http://schemas.microsoft.com/office/powerpoint/2010/main" val="3494090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823359-3258-4E3E-A157-36E0A3FE34D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603C280-09CE-47F2-9F3A-2CD6E1DB516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AD0E0C3-812C-43AA-95C5-0FEEDFBF2C7F}"/>
              </a:ext>
            </a:extLst>
          </p:cNvPr>
          <p:cNvSpPr>
            <a:spLocks noGrp="1"/>
          </p:cNvSpPr>
          <p:nvPr>
            <p:ph type="dt" sz="half" idx="10"/>
          </p:nvPr>
        </p:nvSpPr>
        <p:spPr/>
        <p:txBody>
          <a:bodyPr/>
          <a:lstStyle/>
          <a:p>
            <a:fld id="{69656893-DE6F-4EBD-939B-68EEC8380B11}" type="datetimeFigureOut">
              <a:rPr lang="en-US" smtClean="0"/>
              <a:t>12/21/2020</a:t>
            </a:fld>
            <a:endParaRPr lang="en-US"/>
          </a:p>
        </p:txBody>
      </p:sp>
      <p:sp>
        <p:nvSpPr>
          <p:cNvPr id="5" name="Footer Placeholder 4">
            <a:extLst>
              <a:ext uri="{FF2B5EF4-FFF2-40B4-BE49-F238E27FC236}">
                <a16:creationId xmlns:a16="http://schemas.microsoft.com/office/drawing/2014/main" id="{D7759775-F46E-4DC6-BA11-7BE0036472A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2FFB316-EA95-44B0-8CF6-D47FBA444F17}"/>
              </a:ext>
            </a:extLst>
          </p:cNvPr>
          <p:cNvSpPr>
            <a:spLocks noGrp="1"/>
          </p:cNvSpPr>
          <p:nvPr>
            <p:ph type="sldNum" sz="quarter" idx="12"/>
          </p:nvPr>
        </p:nvSpPr>
        <p:spPr/>
        <p:txBody>
          <a:bodyPr/>
          <a:lstStyle/>
          <a:p>
            <a:fld id="{8D9B0793-CFB4-442E-B49E-067E559FD802}" type="slidenum">
              <a:rPr lang="en-US" smtClean="0"/>
              <a:t>‹#›</a:t>
            </a:fld>
            <a:endParaRPr lang="en-US"/>
          </a:p>
        </p:txBody>
      </p:sp>
    </p:spTree>
    <p:extLst>
      <p:ext uri="{BB962C8B-B14F-4D97-AF65-F5344CB8AC3E}">
        <p14:creationId xmlns:p14="http://schemas.microsoft.com/office/powerpoint/2010/main" val="17284178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2D8C1-0F3B-4382-AA26-4BBBBCE1BD2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0CFC730-01C1-48F0-911B-5132B90642A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45EB42C-577D-4DDA-AFBD-A0A84E78CAB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0299CC2-6A7F-4E32-9FFA-08D0159B87D0}"/>
              </a:ext>
            </a:extLst>
          </p:cNvPr>
          <p:cNvSpPr>
            <a:spLocks noGrp="1"/>
          </p:cNvSpPr>
          <p:nvPr>
            <p:ph type="dt" sz="half" idx="10"/>
          </p:nvPr>
        </p:nvSpPr>
        <p:spPr/>
        <p:txBody>
          <a:bodyPr/>
          <a:lstStyle/>
          <a:p>
            <a:fld id="{69656893-DE6F-4EBD-939B-68EEC8380B11}" type="datetimeFigureOut">
              <a:rPr lang="en-US" smtClean="0"/>
              <a:t>12/21/2020</a:t>
            </a:fld>
            <a:endParaRPr lang="en-US"/>
          </a:p>
        </p:txBody>
      </p:sp>
      <p:sp>
        <p:nvSpPr>
          <p:cNvPr id="6" name="Footer Placeholder 5">
            <a:extLst>
              <a:ext uri="{FF2B5EF4-FFF2-40B4-BE49-F238E27FC236}">
                <a16:creationId xmlns:a16="http://schemas.microsoft.com/office/drawing/2014/main" id="{DDD93436-C112-494F-8FF8-DB7D13CCF56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5109485-5503-4AEA-A72D-23BF90538E2B}"/>
              </a:ext>
            </a:extLst>
          </p:cNvPr>
          <p:cNvSpPr>
            <a:spLocks noGrp="1"/>
          </p:cNvSpPr>
          <p:nvPr>
            <p:ph type="sldNum" sz="quarter" idx="12"/>
          </p:nvPr>
        </p:nvSpPr>
        <p:spPr/>
        <p:txBody>
          <a:bodyPr/>
          <a:lstStyle/>
          <a:p>
            <a:fld id="{8D9B0793-CFB4-442E-B49E-067E559FD802}" type="slidenum">
              <a:rPr lang="en-US" smtClean="0"/>
              <a:t>‹#›</a:t>
            </a:fld>
            <a:endParaRPr lang="en-US"/>
          </a:p>
        </p:txBody>
      </p:sp>
    </p:spTree>
    <p:extLst>
      <p:ext uri="{BB962C8B-B14F-4D97-AF65-F5344CB8AC3E}">
        <p14:creationId xmlns:p14="http://schemas.microsoft.com/office/powerpoint/2010/main" val="7669849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FA065D-C819-4F43-B097-A63E712997D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990199D-33A5-46BF-9E0D-808EA26B320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508ED7-EBC7-4AF2-94C7-B927FC22BA2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BFFFD46-D602-4A50-B7FF-7BC16BC9703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A05AFF0-3FE8-4906-8E8A-C386B0B6210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BA438CE-BBAD-4858-8BF2-568996AF3C78}"/>
              </a:ext>
            </a:extLst>
          </p:cNvPr>
          <p:cNvSpPr>
            <a:spLocks noGrp="1"/>
          </p:cNvSpPr>
          <p:nvPr>
            <p:ph type="dt" sz="half" idx="10"/>
          </p:nvPr>
        </p:nvSpPr>
        <p:spPr/>
        <p:txBody>
          <a:bodyPr/>
          <a:lstStyle/>
          <a:p>
            <a:fld id="{69656893-DE6F-4EBD-939B-68EEC8380B11}" type="datetimeFigureOut">
              <a:rPr lang="en-US" smtClean="0"/>
              <a:t>12/21/2020</a:t>
            </a:fld>
            <a:endParaRPr lang="en-US"/>
          </a:p>
        </p:txBody>
      </p:sp>
      <p:sp>
        <p:nvSpPr>
          <p:cNvPr id="8" name="Footer Placeholder 7">
            <a:extLst>
              <a:ext uri="{FF2B5EF4-FFF2-40B4-BE49-F238E27FC236}">
                <a16:creationId xmlns:a16="http://schemas.microsoft.com/office/drawing/2014/main" id="{67BF3511-32C3-4CB7-84B7-78A7FC490F4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FCB9780-992B-4405-A75A-7E7A101DD4A7}"/>
              </a:ext>
            </a:extLst>
          </p:cNvPr>
          <p:cNvSpPr>
            <a:spLocks noGrp="1"/>
          </p:cNvSpPr>
          <p:nvPr>
            <p:ph type="sldNum" sz="quarter" idx="12"/>
          </p:nvPr>
        </p:nvSpPr>
        <p:spPr/>
        <p:txBody>
          <a:bodyPr/>
          <a:lstStyle/>
          <a:p>
            <a:fld id="{8D9B0793-CFB4-442E-B49E-067E559FD802}" type="slidenum">
              <a:rPr lang="en-US" smtClean="0"/>
              <a:t>‹#›</a:t>
            </a:fld>
            <a:endParaRPr lang="en-US"/>
          </a:p>
        </p:txBody>
      </p:sp>
    </p:spTree>
    <p:extLst>
      <p:ext uri="{BB962C8B-B14F-4D97-AF65-F5344CB8AC3E}">
        <p14:creationId xmlns:p14="http://schemas.microsoft.com/office/powerpoint/2010/main" val="22243628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CFCA3-50DD-4FD3-9E84-A9E23A92572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869DCA2-64D0-4283-857D-AB0EC7A15970}"/>
              </a:ext>
            </a:extLst>
          </p:cNvPr>
          <p:cNvSpPr>
            <a:spLocks noGrp="1"/>
          </p:cNvSpPr>
          <p:nvPr>
            <p:ph type="dt" sz="half" idx="10"/>
          </p:nvPr>
        </p:nvSpPr>
        <p:spPr/>
        <p:txBody>
          <a:bodyPr/>
          <a:lstStyle/>
          <a:p>
            <a:fld id="{69656893-DE6F-4EBD-939B-68EEC8380B11}" type="datetimeFigureOut">
              <a:rPr lang="en-US" smtClean="0"/>
              <a:t>12/21/2020</a:t>
            </a:fld>
            <a:endParaRPr lang="en-US"/>
          </a:p>
        </p:txBody>
      </p:sp>
      <p:sp>
        <p:nvSpPr>
          <p:cNvPr id="4" name="Footer Placeholder 3">
            <a:extLst>
              <a:ext uri="{FF2B5EF4-FFF2-40B4-BE49-F238E27FC236}">
                <a16:creationId xmlns:a16="http://schemas.microsoft.com/office/drawing/2014/main" id="{E67D4841-2661-438F-B68C-71A0A60064C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F78B914-10AE-4552-8245-D50A91697E63}"/>
              </a:ext>
            </a:extLst>
          </p:cNvPr>
          <p:cNvSpPr>
            <a:spLocks noGrp="1"/>
          </p:cNvSpPr>
          <p:nvPr>
            <p:ph type="sldNum" sz="quarter" idx="12"/>
          </p:nvPr>
        </p:nvSpPr>
        <p:spPr/>
        <p:txBody>
          <a:bodyPr/>
          <a:lstStyle/>
          <a:p>
            <a:fld id="{8D9B0793-CFB4-442E-B49E-067E559FD802}" type="slidenum">
              <a:rPr lang="en-US" smtClean="0"/>
              <a:t>‹#›</a:t>
            </a:fld>
            <a:endParaRPr lang="en-US"/>
          </a:p>
        </p:txBody>
      </p:sp>
    </p:spTree>
    <p:extLst>
      <p:ext uri="{BB962C8B-B14F-4D97-AF65-F5344CB8AC3E}">
        <p14:creationId xmlns:p14="http://schemas.microsoft.com/office/powerpoint/2010/main" val="16359170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6F7477E-1D56-4543-BAE3-6492716E1C7F}"/>
              </a:ext>
            </a:extLst>
          </p:cNvPr>
          <p:cNvSpPr>
            <a:spLocks noGrp="1"/>
          </p:cNvSpPr>
          <p:nvPr>
            <p:ph type="dt" sz="half" idx="10"/>
          </p:nvPr>
        </p:nvSpPr>
        <p:spPr/>
        <p:txBody>
          <a:bodyPr/>
          <a:lstStyle/>
          <a:p>
            <a:fld id="{69656893-DE6F-4EBD-939B-68EEC8380B11}" type="datetimeFigureOut">
              <a:rPr lang="en-US" smtClean="0"/>
              <a:t>12/21/2020</a:t>
            </a:fld>
            <a:endParaRPr lang="en-US"/>
          </a:p>
        </p:txBody>
      </p:sp>
      <p:sp>
        <p:nvSpPr>
          <p:cNvPr id="3" name="Footer Placeholder 2">
            <a:extLst>
              <a:ext uri="{FF2B5EF4-FFF2-40B4-BE49-F238E27FC236}">
                <a16:creationId xmlns:a16="http://schemas.microsoft.com/office/drawing/2014/main" id="{CFC3A04D-B861-41C6-9142-91B6568ED1B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AA42A89-B70D-4B22-9CA3-15AA0F7A5B11}"/>
              </a:ext>
            </a:extLst>
          </p:cNvPr>
          <p:cNvSpPr>
            <a:spLocks noGrp="1"/>
          </p:cNvSpPr>
          <p:nvPr>
            <p:ph type="sldNum" sz="quarter" idx="12"/>
          </p:nvPr>
        </p:nvSpPr>
        <p:spPr/>
        <p:txBody>
          <a:bodyPr/>
          <a:lstStyle/>
          <a:p>
            <a:fld id="{8D9B0793-CFB4-442E-B49E-067E559FD802}" type="slidenum">
              <a:rPr lang="en-US" smtClean="0"/>
              <a:t>‹#›</a:t>
            </a:fld>
            <a:endParaRPr lang="en-US"/>
          </a:p>
        </p:txBody>
      </p:sp>
    </p:spTree>
    <p:extLst>
      <p:ext uri="{BB962C8B-B14F-4D97-AF65-F5344CB8AC3E}">
        <p14:creationId xmlns:p14="http://schemas.microsoft.com/office/powerpoint/2010/main" val="37002849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59D450-A885-4D15-8B58-410B6C13912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93B6548-2337-4D7C-BD45-8DDF8D0E965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53B0BFB-C3E2-4CD0-B2AE-7459000DE44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8E99B65-371C-4C8E-B8F8-8FF760F14B4F}"/>
              </a:ext>
            </a:extLst>
          </p:cNvPr>
          <p:cNvSpPr>
            <a:spLocks noGrp="1"/>
          </p:cNvSpPr>
          <p:nvPr>
            <p:ph type="dt" sz="half" idx="10"/>
          </p:nvPr>
        </p:nvSpPr>
        <p:spPr/>
        <p:txBody>
          <a:bodyPr/>
          <a:lstStyle/>
          <a:p>
            <a:fld id="{69656893-DE6F-4EBD-939B-68EEC8380B11}" type="datetimeFigureOut">
              <a:rPr lang="en-US" smtClean="0"/>
              <a:t>12/21/2020</a:t>
            </a:fld>
            <a:endParaRPr lang="en-US"/>
          </a:p>
        </p:txBody>
      </p:sp>
      <p:sp>
        <p:nvSpPr>
          <p:cNvPr id="6" name="Footer Placeholder 5">
            <a:extLst>
              <a:ext uri="{FF2B5EF4-FFF2-40B4-BE49-F238E27FC236}">
                <a16:creationId xmlns:a16="http://schemas.microsoft.com/office/drawing/2014/main" id="{87F85D61-4B16-433F-92B2-B36800C26E4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EA36208-3D23-4DB9-9F5D-EE1E598684F2}"/>
              </a:ext>
            </a:extLst>
          </p:cNvPr>
          <p:cNvSpPr>
            <a:spLocks noGrp="1"/>
          </p:cNvSpPr>
          <p:nvPr>
            <p:ph type="sldNum" sz="quarter" idx="12"/>
          </p:nvPr>
        </p:nvSpPr>
        <p:spPr/>
        <p:txBody>
          <a:bodyPr/>
          <a:lstStyle/>
          <a:p>
            <a:fld id="{8D9B0793-CFB4-442E-B49E-067E559FD802}" type="slidenum">
              <a:rPr lang="en-US" smtClean="0"/>
              <a:t>‹#›</a:t>
            </a:fld>
            <a:endParaRPr lang="en-US"/>
          </a:p>
        </p:txBody>
      </p:sp>
    </p:spTree>
    <p:extLst>
      <p:ext uri="{BB962C8B-B14F-4D97-AF65-F5344CB8AC3E}">
        <p14:creationId xmlns:p14="http://schemas.microsoft.com/office/powerpoint/2010/main" val="15333744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D0E270-93E7-4E09-A1D3-C1CD68C107E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CE41128-DBB5-4D6E-8DC8-7A252E10EC6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C7EFB63-9486-4F15-9881-F50D8156F89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B6A5A6F-A9F6-47FB-8F0E-140FA77EF241}"/>
              </a:ext>
            </a:extLst>
          </p:cNvPr>
          <p:cNvSpPr>
            <a:spLocks noGrp="1"/>
          </p:cNvSpPr>
          <p:nvPr>
            <p:ph type="dt" sz="half" idx="10"/>
          </p:nvPr>
        </p:nvSpPr>
        <p:spPr/>
        <p:txBody>
          <a:bodyPr/>
          <a:lstStyle/>
          <a:p>
            <a:fld id="{69656893-DE6F-4EBD-939B-68EEC8380B11}" type="datetimeFigureOut">
              <a:rPr lang="en-US" smtClean="0"/>
              <a:t>12/21/2020</a:t>
            </a:fld>
            <a:endParaRPr lang="en-US"/>
          </a:p>
        </p:txBody>
      </p:sp>
      <p:sp>
        <p:nvSpPr>
          <p:cNvPr id="6" name="Footer Placeholder 5">
            <a:extLst>
              <a:ext uri="{FF2B5EF4-FFF2-40B4-BE49-F238E27FC236}">
                <a16:creationId xmlns:a16="http://schemas.microsoft.com/office/drawing/2014/main" id="{BE6AC997-6198-4C16-8C63-6EC0A8882A1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9196B95-C3C1-4060-863E-1D8204E629B6}"/>
              </a:ext>
            </a:extLst>
          </p:cNvPr>
          <p:cNvSpPr>
            <a:spLocks noGrp="1"/>
          </p:cNvSpPr>
          <p:nvPr>
            <p:ph type="sldNum" sz="quarter" idx="12"/>
          </p:nvPr>
        </p:nvSpPr>
        <p:spPr/>
        <p:txBody>
          <a:bodyPr/>
          <a:lstStyle/>
          <a:p>
            <a:fld id="{8D9B0793-CFB4-442E-B49E-067E559FD802}" type="slidenum">
              <a:rPr lang="en-US" smtClean="0"/>
              <a:t>‹#›</a:t>
            </a:fld>
            <a:endParaRPr lang="en-US"/>
          </a:p>
        </p:txBody>
      </p:sp>
    </p:spTree>
    <p:extLst>
      <p:ext uri="{BB962C8B-B14F-4D97-AF65-F5344CB8AC3E}">
        <p14:creationId xmlns:p14="http://schemas.microsoft.com/office/powerpoint/2010/main" val="9698371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CB4A703-6696-410E-977B-C8B405AA38B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4931AA0-51FD-48BC-987C-BC709CD44CD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7779056-A7E6-437E-8F8F-F0D00E7C341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656893-DE6F-4EBD-939B-68EEC8380B11}" type="datetimeFigureOut">
              <a:rPr lang="en-US" smtClean="0"/>
              <a:t>12/21/2020</a:t>
            </a:fld>
            <a:endParaRPr lang="en-US"/>
          </a:p>
        </p:txBody>
      </p:sp>
      <p:sp>
        <p:nvSpPr>
          <p:cNvPr id="5" name="Footer Placeholder 4">
            <a:extLst>
              <a:ext uri="{FF2B5EF4-FFF2-40B4-BE49-F238E27FC236}">
                <a16:creationId xmlns:a16="http://schemas.microsoft.com/office/drawing/2014/main" id="{6387CAB4-EDE4-4642-A39E-1D5124D8944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D0E247A-785D-4419-9606-E0A7FB6A539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9B0793-CFB4-442E-B49E-067E559FD802}" type="slidenum">
              <a:rPr lang="en-US" smtClean="0"/>
              <a:t>‹#›</a:t>
            </a:fld>
            <a:endParaRPr lang="en-US"/>
          </a:p>
        </p:txBody>
      </p:sp>
    </p:spTree>
    <p:extLst>
      <p:ext uri="{BB962C8B-B14F-4D97-AF65-F5344CB8AC3E}">
        <p14:creationId xmlns:p14="http://schemas.microsoft.com/office/powerpoint/2010/main" val="19828385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descr="Ein Bild, das Gebäude, draußen, Uhr, Stadt enthält.&#10;&#10;Automatisch generierte Beschreibung">
            <a:extLst>
              <a:ext uri="{FF2B5EF4-FFF2-40B4-BE49-F238E27FC236}">
                <a16:creationId xmlns:a16="http://schemas.microsoft.com/office/drawing/2014/main" id="{4AB58565-394A-44C1-815C-02FBC576E351}"/>
              </a:ext>
            </a:extLst>
          </p:cNvPr>
          <p:cNvPicPr>
            <a:picLocks noChangeAspect="1"/>
          </p:cNvPicPr>
          <p:nvPr/>
        </p:nvPicPr>
        <p:blipFill rotWithShape="1">
          <a:blip r:embed="rId3">
            <a:extLst>
              <a:ext uri="{28A0092B-C50C-407E-A947-70E740481C1C}">
                <a14:useLocalDpi xmlns:a14="http://schemas.microsoft.com/office/drawing/2010/main" val="0"/>
              </a:ext>
            </a:extLst>
          </a:blip>
          <a:srcRect t="15429"/>
          <a:stretch/>
        </p:blipFill>
        <p:spPr>
          <a:xfrm>
            <a:off x="20" y="1282"/>
            <a:ext cx="12191980" cy="6856718"/>
          </a:xfrm>
          <a:prstGeom prst="rect">
            <a:avLst/>
          </a:prstGeom>
        </p:spPr>
      </p:pic>
      <p:pic>
        <p:nvPicPr>
          <p:cNvPr id="62" name="Grafik 61">
            <a:extLst>
              <a:ext uri="{FF2B5EF4-FFF2-40B4-BE49-F238E27FC236}">
                <a16:creationId xmlns:a16="http://schemas.microsoft.com/office/drawing/2014/main" id="{67CE2C79-CC21-4079-B900-3F7461A9790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05" y="208427"/>
            <a:ext cx="1411731" cy="556928"/>
          </a:xfrm>
          <a:prstGeom prst="rect">
            <a:avLst/>
          </a:prstGeom>
        </p:spPr>
      </p:pic>
      <p:sp>
        <p:nvSpPr>
          <p:cNvPr id="48" name="Textfeld 47">
            <a:extLst>
              <a:ext uri="{FF2B5EF4-FFF2-40B4-BE49-F238E27FC236}">
                <a16:creationId xmlns:a16="http://schemas.microsoft.com/office/drawing/2014/main" id="{72BA3DA1-C227-4A4D-A7E4-BDB96DA3AE1F}"/>
              </a:ext>
            </a:extLst>
          </p:cNvPr>
          <p:cNvSpPr txBox="1"/>
          <p:nvPr/>
        </p:nvSpPr>
        <p:spPr>
          <a:xfrm>
            <a:off x="3858762" y="6302720"/>
            <a:ext cx="2842075" cy="553998"/>
          </a:xfrm>
          <a:prstGeom prst="rect">
            <a:avLst/>
          </a:prstGeom>
          <a:solidFill>
            <a:srgbClr val="00206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500" b="0" i="0" u="none" strike="noStrike" kern="1200" cap="none" spc="0" normalizeH="0" baseline="0" noProof="0" dirty="0">
                <a:ln>
                  <a:noFill/>
                </a:ln>
                <a:solidFill>
                  <a:prstClr val="white"/>
                </a:solidFill>
                <a:effectLst/>
                <a:uLnTx/>
                <a:uFillTx/>
                <a:latin typeface="Calibri" panose="020F0502020204030204"/>
                <a:ea typeface="+mn-ea"/>
                <a:cs typeface="+mn-cs"/>
              </a:rPr>
              <a:t>Meikel Mokry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500" b="0" i="0" u="none" strike="noStrike" kern="1200" cap="none" spc="0" normalizeH="0" baseline="0" noProof="0" dirty="0">
                <a:ln>
                  <a:noFill/>
                </a:ln>
                <a:solidFill>
                  <a:prstClr val="white"/>
                </a:solidFill>
                <a:effectLst/>
                <a:uLnTx/>
                <a:uFillTx/>
                <a:latin typeface="Calibri" panose="020F0502020204030204"/>
                <a:ea typeface="+mn-ea"/>
                <a:cs typeface="+mn-cs"/>
              </a:rPr>
              <a:t>CEO &amp; ex Wall Street Trader</a:t>
            </a:r>
          </a:p>
        </p:txBody>
      </p:sp>
      <p:pic>
        <p:nvPicPr>
          <p:cNvPr id="4" name="Grafik 3" descr="Ein Bild, das Pink, Frau, haltend, Mädchen enthält.&#10;&#10;Automatisch generierte Beschreibung">
            <a:extLst>
              <a:ext uri="{FF2B5EF4-FFF2-40B4-BE49-F238E27FC236}">
                <a16:creationId xmlns:a16="http://schemas.microsoft.com/office/drawing/2014/main" id="{F36DED57-1AE9-48FD-AF84-B3AB8D8C106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44082" y="3197565"/>
            <a:ext cx="1430934" cy="1430934"/>
          </a:xfrm>
          <a:prstGeom prst="rect">
            <a:avLst/>
          </a:prstGeom>
        </p:spPr>
      </p:pic>
      <p:pic>
        <p:nvPicPr>
          <p:cNvPr id="6" name="Grafik 5">
            <a:extLst>
              <a:ext uri="{FF2B5EF4-FFF2-40B4-BE49-F238E27FC236}">
                <a16:creationId xmlns:a16="http://schemas.microsoft.com/office/drawing/2014/main" id="{1ED3F2EB-45EE-4CDF-8878-DB7AE8C35F8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611320" y="213435"/>
            <a:ext cx="1356360" cy="1356360"/>
          </a:xfrm>
          <a:prstGeom prst="rect">
            <a:avLst/>
          </a:prstGeom>
        </p:spPr>
      </p:pic>
      <p:pic>
        <p:nvPicPr>
          <p:cNvPr id="7" name="Grafik 6">
            <a:extLst>
              <a:ext uri="{FF2B5EF4-FFF2-40B4-BE49-F238E27FC236}">
                <a16:creationId xmlns:a16="http://schemas.microsoft.com/office/drawing/2014/main" id="{5B37D65D-E55E-48EE-BD46-D5DB5DE8558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600831" y="1705500"/>
            <a:ext cx="1356360" cy="1356360"/>
          </a:xfrm>
          <a:prstGeom prst="rect">
            <a:avLst/>
          </a:prstGeom>
        </p:spPr>
      </p:pic>
      <p:pic>
        <p:nvPicPr>
          <p:cNvPr id="11" name="Picture 10" descr="A person posing for the camera&#10;&#10;Description automatically generated">
            <a:extLst>
              <a:ext uri="{FF2B5EF4-FFF2-40B4-BE49-F238E27FC236}">
                <a16:creationId xmlns:a16="http://schemas.microsoft.com/office/drawing/2014/main" id="{394DD277-3F12-48AD-A66A-25BEF8A391D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55492" y="1134806"/>
            <a:ext cx="4452783" cy="6112185"/>
          </a:xfrm>
          <a:prstGeom prst="rect">
            <a:avLst/>
          </a:prstGeom>
        </p:spPr>
      </p:pic>
      <p:sp>
        <p:nvSpPr>
          <p:cNvPr id="13" name="Rechteck 45">
            <a:extLst>
              <a:ext uri="{FF2B5EF4-FFF2-40B4-BE49-F238E27FC236}">
                <a16:creationId xmlns:a16="http://schemas.microsoft.com/office/drawing/2014/main" id="{CDC4154B-ADF0-4A6F-9E7D-B49269C1969D}"/>
              </a:ext>
            </a:extLst>
          </p:cNvPr>
          <p:cNvSpPr/>
          <p:nvPr/>
        </p:nvSpPr>
        <p:spPr>
          <a:xfrm>
            <a:off x="2530462" y="208428"/>
            <a:ext cx="7144489" cy="537387"/>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3000" b="0" i="0" u="none" strike="noStrike" kern="1200" cap="none" spc="0" normalizeH="0" baseline="0" noProof="0" dirty="0">
                <a:ln>
                  <a:noFill/>
                </a:ln>
                <a:solidFill>
                  <a:prstClr val="white"/>
                </a:solidFill>
                <a:effectLst/>
                <a:uLnTx/>
                <a:uFillTx/>
                <a:latin typeface="Calibri Light" panose="020F0302020204030204"/>
                <a:ea typeface="+mn-ea"/>
                <a:cs typeface="+mn-cs"/>
              </a:rPr>
              <a:t>WSI Premium Programm Fortbildung Teil </a:t>
            </a:r>
            <a:r>
              <a:rPr lang="de-DE" sz="3000" noProof="0" dirty="0">
                <a:solidFill>
                  <a:prstClr val="white"/>
                </a:solidFill>
                <a:latin typeface="Calibri Light" panose="020F0302020204030204"/>
              </a:rPr>
              <a:t>10</a:t>
            </a:r>
            <a:endParaRPr kumimoji="0" lang="de-DE" sz="30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sp>
        <p:nvSpPr>
          <p:cNvPr id="15" name="Rectangle 14">
            <a:extLst>
              <a:ext uri="{FF2B5EF4-FFF2-40B4-BE49-F238E27FC236}">
                <a16:creationId xmlns:a16="http://schemas.microsoft.com/office/drawing/2014/main" id="{B8A8E26F-0346-48B8-946B-E77E0AA06EC1}"/>
              </a:ext>
            </a:extLst>
          </p:cNvPr>
          <p:cNvSpPr/>
          <p:nvPr/>
        </p:nvSpPr>
        <p:spPr>
          <a:xfrm>
            <a:off x="2576514" y="822083"/>
            <a:ext cx="7134224" cy="300037"/>
          </a:xfrm>
          <a:prstGeom prst="rect">
            <a:avLst/>
          </a:prstGeom>
          <a:solidFill>
            <a:schemeClr val="bg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Gegenüberstellung: WSI Strategien &amp; Die Findung von Extremzonen</a:t>
            </a:r>
            <a:endParaRPr lang="en-US" dirty="0">
              <a:solidFill>
                <a:schemeClr val="tx1"/>
              </a:solidFill>
            </a:endParaRPr>
          </a:p>
        </p:txBody>
      </p:sp>
    </p:spTree>
    <p:extLst>
      <p:ext uri="{BB962C8B-B14F-4D97-AF65-F5344CB8AC3E}">
        <p14:creationId xmlns:p14="http://schemas.microsoft.com/office/powerpoint/2010/main" val="1463322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drawing&#10;&#10;Description automatically generated">
            <a:extLst>
              <a:ext uri="{FF2B5EF4-FFF2-40B4-BE49-F238E27FC236}">
                <a16:creationId xmlns:a16="http://schemas.microsoft.com/office/drawing/2014/main" id="{8FB4AC6A-8CD5-4D00-8E56-1CC03503B8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411" y="-234361"/>
            <a:ext cx="1028700" cy="1028700"/>
          </a:xfrm>
          <a:prstGeom prst="rect">
            <a:avLst/>
          </a:prstGeom>
        </p:spPr>
      </p:pic>
      <p:sp>
        <p:nvSpPr>
          <p:cNvPr id="5" name="Rectangle 7">
            <a:extLst>
              <a:ext uri="{FF2B5EF4-FFF2-40B4-BE49-F238E27FC236}">
                <a16:creationId xmlns:a16="http://schemas.microsoft.com/office/drawing/2014/main" id="{019764C1-B005-4593-B21F-B930ED6BC656}"/>
              </a:ext>
            </a:extLst>
          </p:cNvPr>
          <p:cNvSpPr/>
          <p:nvPr/>
        </p:nvSpPr>
        <p:spPr>
          <a:xfrm>
            <a:off x="4252" y="0"/>
            <a:ext cx="12184913" cy="531628"/>
          </a:xfrm>
          <a:prstGeom prst="rect">
            <a:avLst/>
          </a:prstGeom>
          <a:solidFill>
            <a:srgbClr val="26A7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800" dirty="0"/>
          </a:p>
        </p:txBody>
      </p:sp>
      <p:sp>
        <p:nvSpPr>
          <p:cNvPr id="8" name="TextBox 9">
            <a:extLst>
              <a:ext uri="{FF2B5EF4-FFF2-40B4-BE49-F238E27FC236}">
                <a16:creationId xmlns:a16="http://schemas.microsoft.com/office/drawing/2014/main" id="{865294E6-6D82-44E1-9829-0A8A01934FEB}"/>
              </a:ext>
            </a:extLst>
          </p:cNvPr>
          <p:cNvSpPr txBox="1"/>
          <p:nvPr/>
        </p:nvSpPr>
        <p:spPr>
          <a:xfrm>
            <a:off x="1994297" y="-44894"/>
            <a:ext cx="8216504" cy="630942"/>
          </a:xfrm>
          <a:prstGeom prst="rect">
            <a:avLst/>
          </a:prstGeom>
          <a:noFill/>
        </p:spPr>
        <p:txBody>
          <a:bodyPr wrap="square" rtlCol="0">
            <a:spAutoFit/>
          </a:bodyPr>
          <a:lstStyle/>
          <a:p>
            <a:pPr algn="ctr"/>
            <a:r>
              <a:rPr lang="de-DE" sz="3500" dirty="0">
                <a:solidFill>
                  <a:schemeClr val="bg1"/>
                </a:solidFill>
                <a:latin typeface="+mj-lt"/>
                <a:cs typeface="Arabic Typesetting" panose="03020402040406030203" pitchFamily="66" charset="-78"/>
              </a:rPr>
              <a:t>WSI Premium Fortbildung: Themenbereiche</a:t>
            </a:r>
          </a:p>
        </p:txBody>
      </p:sp>
      <p:pic>
        <p:nvPicPr>
          <p:cNvPr id="2" name="Picture 7" descr="A picture containing drawing&#10;&#10;Description automatically generated">
            <a:extLst>
              <a:ext uri="{FF2B5EF4-FFF2-40B4-BE49-F238E27FC236}">
                <a16:creationId xmlns:a16="http://schemas.microsoft.com/office/drawing/2014/main" id="{20BEF845-D4D4-4462-BBA8-E3104B092D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62" y="-211528"/>
            <a:ext cx="1012184" cy="982089"/>
          </a:xfrm>
          <a:prstGeom prst="rect">
            <a:avLst/>
          </a:prstGeom>
        </p:spPr>
      </p:pic>
      <p:sp>
        <p:nvSpPr>
          <p:cNvPr id="3" name="Rectangle 2">
            <a:extLst>
              <a:ext uri="{FF2B5EF4-FFF2-40B4-BE49-F238E27FC236}">
                <a16:creationId xmlns:a16="http://schemas.microsoft.com/office/drawing/2014/main" id="{4AB91CE5-5CA4-4A6E-B44A-2463F8F22F47}"/>
              </a:ext>
            </a:extLst>
          </p:cNvPr>
          <p:cNvSpPr/>
          <p:nvPr/>
        </p:nvSpPr>
        <p:spPr>
          <a:xfrm>
            <a:off x="1699664" y="788783"/>
            <a:ext cx="3667438" cy="1042953"/>
          </a:xfrm>
          <a:prstGeom prst="rect">
            <a:avLst/>
          </a:prstGeom>
          <a:solidFill>
            <a:srgbClr val="00B0F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Technische Analyse</a:t>
            </a:r>
            <a:endParaRPr lang="en-US" dirty="0"/>
          </a:p>
        </p:txBody>
      </p:sp>
      <p:sp>
        <p:nvSpPr>
          <p:cNvPr id="22" name="Rectangle 21">
            <a:extLst>
              <a:ext uri="{FF2B5EF4-FFF2-40B4-BE49-F238E27FC236}">
                <a16:creationId xmlns:a16="http://schemas.microsoft.com/office/drawing/2014/main" id="{588FE2AE-0BF8-4BC6-826C-758A931FF662}"/>
              </a:ext>
            </a:extLst>
          </p:cNvPr>
          <p:cNvSpPr/>
          <p:nvPr/>
        </p:nvSpPr>
        <p:spPr>
          <a:xfrm>
            <a:off x="7008015" y="765989"/>
            <a:ext cx="3529506" cy="1051460"/>
          </a:xfrm>
          <a:prstGeom prst="rect">
            <a:avLst/>
          </a:prstGeom>
          <a:solidFill>
            <a:srgbClr val="7030A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Risikomanagement</a:t>
            </a:r>
            <a:endParaRPr lang="en-US" dirty="0"/>
          </a:p>
        </p:txBody>
      </p:sp>
      <p:sp>
        <p:nvSpPr>
          <p:cNvPr id="23" name="Rectangle 22">
            <a:extLst>
              <a:ext uri="{FF2B5EF4-FFF2-40B4-BE49-F238E27FC236}">
                <a16:creationId xmlns:a16="http://schemas.microsoft.com/office/drawing/2014/main" id="{D998A529-550E-4933-A9BC-6E016BD6669A}"/>
              </a:ext>
            </a:extLst>
          </p:cNvPr>
          <p:cNvSpPr/>
          <p:nvPr/>
        </p:nvSpPr>
        <p:spPr>
          <a:xfrm>
            <a:off x="1699664" y="2331853"/>
            <a:ext cx="3639096" cy="1090578"/>
          </a:xfrm>
          <a:prstGeom prst="rect">
            <a:avLst/>
          </a:prstGeom>
          <a:solidFill>
            <a:schemeClr val="accent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Psychologie &amp; Emotionen</a:t>
            </a:r>
            <a:endParaRPr lang="en-US" dirty="0"/>
          </a:p>
        </p:txBody>
      </p:sp>
      <p:sp>
        <p:nvSpPr>
          <p:cNvPr id="24" name="Rectangle 23">
            <a:extLst>
              <a:ext uri="{FF2B5EF4-FFF2-40B4-BE49-F238E27FC236}">
                <a16:creationId xmlns:a16="http://schemas.microsoft.com/office/drawing/2014/main" id="{5BD449F9-6DF0-418E-92D0-D9271E099B95}"/>
              </a:ext>
            </a:extLst>
          </p:cNvPr>
          <p:cNvSpPr/>
          <p:nvPr/>
        </p:nvSpPr>
        <p:spPr>
          <a:xfrm>
            <a:off x="6952050" y="2384206"/>
            <a:ext cx="3639096" cy="1038225"/>
          </a:xfrm>
          <a:prstGeom prst="rect">
            <a:avLst/>
          </a:prstGeom>
          <a:solidFill>
            <a:schemeClr val="accent6">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Fundamentale Analyse</a:t>
            </a:r>
            <a:endParaRPr lang="en-US" dirty="0"/>
          </a:p>
        </p:txBody>
      </p:sp>
      <p:sp>
        <p:nvSpPr>
          <p:cNvPr id="25" name="Rectangle 24">
            <a:extLst>
              <a:ext uri="{FF2B5EF4-FFF2-40B4-BE49-F238E27FC236}">
                <a16:creationId xmlns:a16="http://schemas.microsoft.com/office/drawing/2014/main" id="{A5B3316B-056C-42C0-85E5-567FF236D027}"/>
              </a:ext>
            </a:extLst>
          </p:cNvPr>
          <p:cNvSpPr/>
          <p:nvPr/>
        </p:nvSpPr>
        <p:spPr>
          <a:xfrm>
            <a:off x="1640249" y="3790950"/>
            <a:ext cx="3757927" cy="1038225"/>
          </a:xfrm>
          <a:prstGeom prst="rect">
            <a:avLst/>
          </a:prstGeom>
          <a:solidFill>
            <a:schemeClr val="bg2">
              <a:lumMod val="2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Marktkorrelationen</a:t>
            </a:r>
            <a:endParaRPr lang="en-US" dirty="0"/>
          </a:p>
        </p:txBody>
      </p:sp>
      <p:sp>
        <p:nvSpPr>
          <p:cNvPr id="26" name="Rectangle 25">
            <a:extLst>
              <a:ext uri="{FF2B5EF4-FFF2-40B4-BE49-F238E27FC236}">
                <a16:creationId xmlns:a16="http://schemas.microsoft.com/office/drawing/2014/main" id="{8C32CABA-406A-4CF3-890B-266BAB71AF08}"/>
              </a:ext>
            </a:extLst>
          </p:cNvPr>
          <p:cNvSpPr/>
          <p:nvPr/>
        </p:nvSpPr>
        <p:spPr>
          <a:xfrm>
            <a:off x="6937302" y="3757613"/>
            <a:ext cx="3642591" cy="1071562"/>
          </a:xfrm>
          <a:prstGeom prst="rect">
            <a:avLst/>
          </a:pr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Tradingstrategien</a:t>
            </a:r>
            <a:endParaRPr lang="en-US" dirty="0"/>
          </a:p>
        </p:txBody>
      </p:sp>
      <p:sp>
        <p:nvSpPr>
          <p:cNvPr id="27" name="Rectangle 26">
            <a:extLst>
              <a:ext uri="{FF2B5EF4-FFF2-40B4-BE49-F238E27FC236}">
                <a16:creationId xmlns:a16="http://schemas.microsoft.com/office/drawing/2014/main" id="{567F8066-FCA0-4931-81BE-4F362E6E6B4D}"/>
              </a:ext>
            </a:extLst>
          </p:cNvPr>
          <p:cNvSpPr/>
          <p:nvPr/>
        </p:nvSpPr>
        <p:spPr>
          <a:xfrm>
            <a:off x="1637752" y="5284568"/>
            <a:ext cx="3762921" cy="1087657"/>
          </a:xfrm>
          <a:prstGeom prst="rect">
            <a:avLst/>
          </a:prstGeom>
          <a:solidFill>
            <a:srgbClr val="00206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Entwicklung eines Tradingplans</a:t>
            </a:r>
            <a:endParaRPr lang="en-US" dirty="0"/>
          </a:p>
        </p:txBody>
      </p:sp>
      <p:sp>
        <p:nvSpPr>
          <p:cNvPr id="28" name="Rectangle 27">
            <a:extLst>
              <a:ext uri="{FF2B5EF4-FFF2-40B4-BE49-F238E27FC236}">
                <a16:creationId xmlns:a16="http://schemas.microsoft.com/office/drawing/2014/main" id="{5AFA8267-7291-4C5E-8A58-18C26EE2582B}"/>
              </a:ext>
            </a:extLst>
          </p:cNvPr>
          <p:cNvSpPr/>
          <p:nvPr/>
        </p:nvSpPr>
        <p:spPr>
          <a:xfrm>
            <a:off x="6949208" y="5284568"/>
            <a:ext cx="3618778" cy="1087657"/>
          </a:xfrm>
          <a:prstGeom prst="rect">
            <a:avLst/>
          </a:prstGeom>
          <a:solidFill>
            <a:schemeClr val="accent5">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a:t>
            </a:r>
            <a:endParaRPr lang="en-US" dirty="0"/>
          </a:p>
        </p:txBody>
      </p:sp>
      <p:sp>
        <p:nvSpPr>
          <p:cNvPr id="4" name="Rectangle 3">
            <a:extLst>
              <a:ext uri="{FF2B5EF4-FFF2-40B4-BE49-F238E27FC236}">
                <a16:creationId xmlns:a16="http://schemas.microsoft.com/office/drawing/2014/main" id="{F7B9AA59-CFC3-480C-8217-88D991B79810}"/>
              </a:ext>
            </a:extLst>
          </p:cNvPr>
          <p:cNvSpPr/>
          <p:nvPr/>
        </p:nvSpPr>
        <p:spPr>
          <a:xfrm>
            <a:off x="1524000" y="664307"/>
            <a:ext cx="4071816" cy="128730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E7A54A9C-27DC-4A44-A5CE-C3E160BB7266}"/>
              </a:ext>
            </a:extLst>
          </p:cNvPr>
          <p:cNvSpPr/>
          <p:nvPr/>
        </p:nvSpPr>
        <p:spPr>
          <a:xfrm>
            <a:off x="6667500" y="3649742"/>
            <a:ext cx="4071816" cy="128730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48751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125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heel(1)">
                                      <p:cBhvr>
                                        <p:cTn id="12" dur="12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68AB563-CE09-45FF-AE32-3F8A9E2A4F1D}"/>
              </a:ext>
            </a:extLst>
          </p:cNvPr>
          <p:cNvSpPr>
            <a:spLocks noGrp="1"/>
          </p:cNvSpPr>
          <p:nvPr>
            <p:ph type="sldNum" sz="quarter" idx="12"/>
          </p:nvPr>
        </p:nvSpPr>
        <p:spPr/>
        <p:txBody>
          <a:bodyPr/>
          <a:lstStyle/>
          <a:p>
            <a:pPr>
              <a:defRPr/>
            </a:pPr>
            <a:fld id="{39FCFB80-9C9B-4475-8A70-64C3CB679925}" type="slidenum">
              <a:rPr lang="en-US" smtClean="0"/>
              <a:pPr>
                <a:defRPr/>
              </a:pPr>
              <a:t>3</a:t>
            </a:fld>
            <a:endParaRPr lang="en-US" dirty="0"/>
          </a:p>
        </p:txBody>
      </p:sp>
      <p:pic>
        <p:nvPicPr>
          <p:cNvPr id="9" name="Picture 8" descr="A picture containing drawing&#10;&#10;Description automatically generated">
            <a:extLst>
              <a:ext uri="{FF2B5EF4-FFF2-40B4-BE49-F238E27FC236}">
                <a16:creationId xmlns:a16="http://schemas.microsoft.com/office/drawing/2014/main" id="{8FB4AC6A-8CD5-4D00-8E56-1CC03503B8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411" y="-234361"/>
            <a:ext cx="1028700" cy="1028700"/>
          </a:xfrm>
          <a:prstGeom prst="rect">
            <a:avLst/>
          </a:prstGeom>
        </p:spPr>
      </p:pic>
      <p:sp>
        <p:nvSpPr>
          <p:cNvPr id="5" name="Rectangle 7">
            <a:extLst>
              <a:ext uri="{FF2B5EF4-FFF2-40B4-BE49-F238E27FC236}">
                <a16:creationId xmlns:a16="http://schemas.microsoft.com/office/drawing/2014/main" id="{019764C1-B005-4593-B21F-B930ED6BC656}"/>
              </a:ext>
            </a:extLst>
          </p:cNvPr>
          <p:cNvSpPr/>
          <p:nvPr/>
        </p:nvSpPr>
        <p:spPr>
          <a:xfrm>
            <a:off x="4252" y="0"/>
            <a:ext cx="12184913" cy="531628"/>
          </a:xfrm>
          <a:prstGeom prst="rect">
            <a:avLst/>
          </a:prstGeom>
          <a:solidFill>
            <a:srgbClr val="26A7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800" dirty="0"/>
          </a:p>
        </p:txBody>
      </p:sp>
      <p:sp>
        <p:nvSpPr>
          <p:cNvPr id="8" name="TextBox 9">
            <a:extLst>
              <a:ext uri="{FF2B5EF4-FFF2-40B4-BE49-F238E27FC236}">
                <a16:creationId xmlns:a16="http://schemas.microsoft.com/office/drawing/2014/main" id="{865294E6-6D82-44E1-9829-0A8A01934FEB}"/>
              </a:ext>
            </a:extLst>
          </p:cNvPr>
          <p:cNvSpPr txBox="1"/>
          <p:nvPr/>
        </p:nvSpPr>
        <p:spPr>
          <a:xfrm>
            <a:off x="3753246" y="-73389"/>
            <a:ext cx="4432125" cy="630942"/>
          </a:xfrm>
          <a:prstGeom prst="rect">
            <a:avLst/>
          </a:prstGeom>
          <a:noFill/>
        </p:spPr>
        <p:txBody>
          <a:bodyPr wrap="square" rtlCol="0">
            <a:spAutoFit/>
          </a:bodyPr>
          <a:lstStyle/>
          <a:p>
            <a:r>
              <a:rPr lang="de-DE" sz="3500" dirty="0">
                <a:solidFill>
                  <a:schemeClr val="bg1"/>
                </a:solidFill>
                <a:latin typeface="+mj-lt"/>
                <a:cs typeface="Arabic Typesetting" panose="03020402040406030203" pitchFamily="66" charset="-78"/>
              </a:rPr>
              <a:t>Das WSI Tradingsystem</a:t>
            </a:r>
          </a:p>
        </p:txBody>
      </p:sp>
      <p:pic>
        <p:nvPicPr>
          <p:cNvPr id="2" name="Picture 7" descr="A picture containing drawing&#10;&#10;Description automatically generated">
            <a:extLst>
              <a:ext uri="{FF2B5EF4-FFF2-40B4-BE49-F238E27FC236}">
                <a16:creationId xmlns:a16="http://schemas.microsoft.com/office/drawing/2014/main" id="{20BEF845-D4D4-4462-BBA8-E3104B092D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62" y="-211528"/>
            <a:ext cx="1012184" cy="982089"/>
          </a:xfrm>
          <a:prstGeom prst="rect">
            <a:avLst/>
          </a:prstGeom>
        </p:spPr>
      </p:pic>
      <p:pic>
        <p:nvPicPr>
          <p:cNvPr id="7" name="Picture 6">
            <a:extLst>
              <a:ext uri="{FF2B5EF4-FFF2-40B4-BE49-F238E27FC236}">
                <a16:creationId xmlns:a16="http://schemas.microsoft.com/office/drawing/2014/main" id="{7EAA56BB-D8B7-4095-B9C7-17BF942BE04E}"/>
              </a:ext>
            </a:extLst>
          </p:cNvPr>
          <p:cNvPicPr>
            <a:picLocks noChangeAspect="1"/>
          </p:cNvPicPr>
          <p:nvPr/>
        </p:nvPicPr>
        <p:blipFill>
          <a:blip r:embed="rId4"/>
          <a:stretch>
            <a:fillRect/>
          </a:stretch>
        </p:blipFill>
        <p:spPr>
          <a:xfrm>
            <a:off x="0" y="-11587"/>
            <a:ext cx="12192000" cy="581029"/>
          </a:xfrm>
          <a:prstGeom prst="rect">
            <a:avLst/>
          </a:prstGeom>
        </p:spPr>
      </p:pic>
      <p:sp>
        <p:nvSpPr>
          <p:cNvPr id="10" name="Rectangle 9">
            <a:extLst>
              <a:ext uri="{FF2B5EF4-FFF2-40B4-BE49-F238E27FC236}">
                <a16:creationId xmlns:a16="http://schemas.microsoft.com/office/drawing/2014/main" id="{1438FBED-A8CC-4304-B094-5704E7C0D551}"/>
              </a:ext>
            </a:extLst>
          </p:cNvPr>
          <p:cNvSpPr/>
          <p:nvPr/>
        </p:nvSpPr>
        <p:spPr>
          <a:xfrm>
            <a:off x="2428679" y="2668148"/>
            <a:ext cx="1190625" cy="757237"/>
          </a:xfrm>
          <a:prstGeom prst="rect">
            <a:avLst/>
          </a:prstGeom>
          <a:solidFill>
            <a:schemeClr val="accent1">
              <a:lumMod val="50000"/>
              <a:alpha val="2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latin typeface="+mj-lt"/>
              </a:rPr>
              <a:t>1</a:t>
            </a:r>
          </a:p>
        </p:txBody>
      </p:sp>
      <p:sp>
        <p:nvSpPr>
          <p:cNvPr id="11" name="Rectangle 10">
            <a:extLst>
              <a:ext uri="{FF2B5EF4-FFF2-40B4-BE49-F238E27FC236}">
                <a16:creationId xmlns:a16="http://schemas.microsoft.com/office/drawing/2014/main" id="{574CBB60-AE37-4D99-BE02-3F0D98CEF806}"/>
              </a:ext>
            </a:extLst>
          </p:cNvPr>
          <p:cNvSpPr/>
          <p:nvPr/>
        </p:nvSpPr>
        <p:spPr>
          <a:xfrm>
            <a:off x="3619304" y="2671763"/>
            <a:ext cx="6034282" cy="757237"/>
          </a:xfrm>
          <a:prstGeom prst="rect">
            <a:avLst/>
          </a:prstGeom>
          <a:solidFill>
            <a:srgbClr val="00B0F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dirty="0">
                <a:latin typeface="+mj-lt"/>
              </a:rPr>
              <a:t>Gegenüberstellung: 2 WSI Strategien</a:t>
            </a:r>
            <a:endParaRPr lang="en-US" sz="2800" dirty="0">
              <a:latin typeface="+mj-lt"/>
            </a:endParaRPr>
          </a:p>
        </p:txBody>
      </p:sp>
      <p:pic>
        <p:nvPicPr>
          <p:cNvPr id="14" name="Picture 13">
            <a:extLst>
              <a:ext uri="{FF2B5EF4-FFF2-40B4-BE49-F238E27FC236}">
                <a16:creationId xmlns:a16="http://schemas.microsoft.com/office/drawing/2014/main" id="{E204503F-F846-4D27-B939-3A732C4E7AC5}"/>
              </a:ext>
            </a:extLst>
          </p:cNvPr>
          <p:cNvPicPr>
            <a:picLocks noChangeAspect="1"/>
          </p:cNvPicPr>
          <p:nvPr/>
        </p:nvPicPr>
        <p:blipFill>
          <a:blip r:embed="rId5"/>
          <a:stretch>
            <a:fillRect/>
          </a:stretch>
        </p:blipFill>
        <p:spPr>
          <a:xfrm>
            <a:off x="11918385" y="354776"/>
            <a:ext cx="263708" cy="1882327"/>
          </a:xfrm>
          <a:prstGeom prst="rect">
            <a:avLst/>
          </a:prstGeom>
        </p:spPr>
      </p:pic>
      <p:pic>
        <p:nvPicPr>
          <p:cNvPr id="6" name="Picture 5">
            <a:extLst>
              <a:ext uri="{FF2B5EF4-FFF2-40B4-BE49-F238E27FC236}">
                <a16:creationId xmlns:a16="http://schemas.microsoft.com/office/drawing/2014/main" id="{EC24A104-0DE6-4BD4-8BA1-A00D7030DC79}"/>
              </a:ext>
            </a:extLst>
          </p:cNvPr>
          <p:cNvPicPr>
            <a:picLocks noChangeAspect="1"/>
          </p:cNvPicPr>
          <p:nvPr/>
        </p:nvPicPr>
        <p:blipFill>
          <a:blip r:embed="rId6"/>
          <a:stretch>
            <a:fillRect/>
          </a:stretch>
        </p:blipFill>
        <p:spPr>
          <a:xfrm rot="5400000">
            <a:off x="9888073" y="4272431"/>
            <a:ext cx="4333913" cy="263257"/>
          </a:xfrm>
          <a:prstGeom prst="rect">
            <a:avLst/>
          </a:prstGeom>
        </p:spPr>
      </p:pic>
    </p:spTree>
    <p:extLst>
      <p:ext uri="{BB962C8B-B14F-4D97-AF65-F5344CB8AC3E}">
        <p14:creationId xmlns:p14="http://schemas.microsoft.com/office/powerpoint/2010/main" val="24265011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drawing&#10;&#10;Description automatically generated">
            <a:extLst>
              <a:ext uri="{FF2B5EF4-FFF2-40B4-BE49-F238E27FC236}">
                <a16:creationId xmlns:a16="http://schemas.microsoft.com/office/drawing/2014/main" id="{8FB4AC6A-8CD5-4D00-8E56-1CC03503B8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411" y="-234361"/>
            <a:ext cx="1028700" cy="1028700"/>
          </a:xfrm>
          <a:prstGeom prst="rect">
            <a:avLst/>
          </a:prstGeom>
        </p:spPr>
      </p:pic>
      <p:sp>
        <p:nvSpPr>
          <p:cNvPr id="5" name="Rectangle 7">
            <a:extLst>
              <a:ext uri="{FF2B5EF4-FFF2-40B4-BE49-F238E27FC236}">
                <a16:creationId xmlns:a16="http://schemas.microsoft.com/office/drawing/2014/main" id="{019764C1-B005-4593-B21F-B930ED6BC656}"/>
              </a:ext>
            </a:extLst>
          </p:cNvPr>
          <p:cNvSpPr/>
          <p:nvPr/>
        </p:nvSpPr>
        <p:spPr>
          <a:xfrm>
            <a:off x="4252" y="0"/>
            <a:ext cx="12184913" cy="531628"/>
          </a:xfrm>
          <a:prstGeom prst="rect">
            <a:avLst/>
          </a:prstGeom>
          <a:solidFill>
            <a:srgbClr val="26A7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800" dirty="0"/>
          </a:p>
        </p:txBody>
      </p:sp>
      <p:sp>
        <p:nvSpPr>
          <p:cNvPr id="8" name="TextBox 9">
            <a:extLst>
              <a:ext uri="{FF2B5EF4-FFF2-40B4-BE49-F238E27FC236}">
                <a16:creationId xmlns:a16="http://schemas.microsoft.com/office/drawing/2014/main" id="{865294E6-6D82-44E1-9829-0A8A01934FEB}"/>
              </a:ext>
            </a:extLst>
          </p:cNvPr>
          <p:cNvSpPr txBox="1"/>
          <p:nvPr/>
        </p:nvSpPr>
        <p:spPr>
          <a:xfrm>
            <a:off x="1994297" y="-44894"/>
            <a:ext cx="8216504" cy="1169551"/>
          </a:xfrm>
          <a:prstGeom prst="rect">
            <a:avLst/>
          </a:prstGeom>
          <a:noFill/>
        </p:spPr>
        <p:txBody>
          <a:bodyPr wrap="square" rtlCol="0">
            <a:spAutoFit/>
          </a:bodyPr>
          <a:lstStyle/>
          <a:p>
            <a:pPr algn="ctr"/>
            <a:r>
              <a:rPr lang="de-DE" sz="3500" dirty="0">
                <a:solidFill>
                  <a:schemeClr val="bg1"/>
                </a:solidFill>
                <a:latin typeface="+mj-lt"/>
                <a:cs typeface="Arabic Typesetting" panose="03020402040406030203" pitchFamily="66" charset="-78"/>
              </a:rPr>
              <a:t>Gegenüberstellung: TST vs. Scalping</a:t>
            </a:r>
          </a:p>
          <a:p>
            <a:pPr algn="ctr"/>
            <a:endParaRPr lang="de-DE" sz="3500" dirty="0">
              <a:solidFill>
                <a:schemeClr val="bg1"/>
              </a:solidFill>
              <a:latin typeface="+mj-lt"/>
              <a:cs typeface="Arabic Typesetting" panose="03020402040406030203" pitchFamily="66" charset="-78"/>
            </a:endParaRPr>
          </a:p>
        </p:txBody>
      </p:sp>
      <p:pic>
        <p:nvPicPr>
          <p:cNvPr id="2" name="Picture 7" descr="A picture containing drawing&#10;&#10;Description automatically generated">
            <a:extLst>
              <a:ext uri="{FF2B5EF4-FFF2-40B4-BE49-F238E27FC236}">
                <a16:creationId xmlns:a16="http://schemas.microsoft.com/office/drawing/2014/main" id="{20BEF845-D4D4-4462-BBA8-E3104B092D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62" y="-211528"/>
            <a:ext cx="1012184" cy="982089"/>
          </a:xfrm>
          <a:prstGeom prst="rect">
            <a:avLst/>
          </a:prstGeom>
        </p:spPr>
      </p:pic>
      <p:pic>
        <p:nvPicPr>
          <p:cNvPr id="12" name="Picture 11">
            <a:extLst>
              <a:ext uri="{FF2B5EF4-FFF2-40B4-BE49-F238E27FC236}">
                <a16:creationId xmlns:a16="http://schemas.microsoft.com/office/drawing/2014/main" id="{B94154D7-4BAF-457F-84D1-4EFA689F2A13}"/>
              </a:ext>
            </a:extLst>
          </p:cNvPr>
          <p:cNvPicPr>
            <a:picLocks noChangeAspect="1"/>
          </p:cNvPicPr>
          <p:nvPr/>
        </p:nvPicPr>
        <p:blipFill>
          <a:blip r:embed="rId4"/>
          <a:stretch>
            <a:fillRect/>
          </a:stretch>
        </p:blipFill>
        <p:spPr>
          <a:xfrm>
            <a:off x="-2835" y="652962"/>
            <a:ext cx="12192000" cy="6114049"/>
          </a:xfrm>
          <a:prstGeom prst="rect">
            <a:avLst/>
          </a:prstGeom>
        </p:spPr>
      </p:pic>
    </p:spTree>
    <p:extLst>
      <p:ext uri="{BB962C8B-B14F-4D97-AF65-F5344CB8AC3E}">
        <p14:creationId xmlns:p14="http://schemas.microsoft.com/office/powerpoint/2010/main" val="15595145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68AB563-CE09-45FF-AE32-3F8A9E2A4F1D}"/>
              </a:ext>
            </a:extLst>
          </p:cNvPr>
          <p:cNvSpPr>
            <a:spLocks noGrp="1"/>
          </p:cNvSpPr>
          <p:nvPr>
            <p:ph type="sldNum" sz="quarter" idx="12"/>
          </p:nvPr>
        </p:nvSpPr>
        <p:spPr/>
        <p:txBody>
          <a:bodyPr/>
          <a:lstStyle/>
          <a:p>
            <a:pPr>
              <a:defRPr/>
            </a:pPr>
            <a:fld id="{39FCFB80-9C9B-4475-8A70-64C3CB679925}" type="slidenum">
              <a:rPr lang="en-US" smtClean="0"/>
              <a:pPr>
                <a:defRPr/>
              </a:pPr>
              <a:t>5</a:t>
            </a:fld>
            <a:endParaRPr lang="en-US" dirty="0"/>
          </a:p>
        </p:txBody>
      </p:sp>
      <p:pic>
        <p:nvPicPr>
          <p:cNvPr id="9" name="Picture 8" descr="A picture containing drawing&#10;&#10;Description automatically generated">
            <a:extLst>
              <a:ext uri="{FF2B5EF4-FFF2-40B4-BE49-F238E27FC236}">
                <a16:creationId xmlns:a16="http://schemas.microsoft.com/office/drawing/2014/main" id="{8FB4AC6A-8CD5-4D00-8E56-1CC03503B8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411" y="-234361"/>
            <a:ext cx="1028700" cy="1028700"/>
          </a:xfrm>
          <a:prstGeom prst="rect">
            <a:avLst/>
          </a:prstGeom>
        </p:spPr>
      </p:pic>
      <p:sp>
        <p:nvSpPr>
          <p:cNvPr id="5" name="Rectangle 7">
            <a:extLst>
              <a:ext uri="{FF2B5EF4-FFF2-40B4-BE49-F238E27FC236}">
                <a16:creationId xmlns:a16="http://schemas.microsoft.com/office/drawing/2014/main" id="{019764C1-B005-4593-B21F-B930ED6BC656}"/>
              </a:ext>
            </a:extLst>
          </p:cNvPr>
          <p:cNvSpPr/>
          <p:nvPr/>
        </p:nvSpPr>
        <p:spPr>
          <a:xfrm>
            <a:off x="4252" y="0"/>
            <a:ext cx="12184913" cy="531628"/>
          </a:xfrm>
          <a:prstGeom prst="rect">
            <a:avLst/>
          </a:prstGeom>
          <a:solidFill>
            <a:srgbClr val="26A7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800" dirty="0"/>
          </a:p>
        </p:txBody>
      </p:sp>
      <p:sp>
        <p:nvSpPr>
          <p:cNvPr id="8" name="TextBox 9">
            <a:extLst>
              <a:ext uri="{FF2B5EF4-FFF2-40B4-BE49-F238E27FC236}">
                <a16:creationId xmlns:a16="http://schemas.microsoft.com/office/drawing/2014/main" id="{865294E6-6D82-44E1-9829-0A8A01934FEB}"/>
              </a:ext>
            </a:extLst>
          </p:cNvPr>
          <p:cNvSpPr txBox="1"/>
          <p:nvPr/>
        </p:nvSpPr>
        <p:spPr>
          <a:xfrm>
            <a:off x="3753246" y="-73389"/>
            <a:ext cx="4432125" cy="630942"/>
          </a:xfrm>
          <a:prstGeom prst="rect">
            <a:avLst/>
          </a:prstGeom>
          <a:noFill/>
        </p:spPr>
        <p:txBody>
          <a:bodyPr wrap="square" rtlCol="0">
            <a:spAutoFit/>
          </a:bodyPr>
          <a:lstStyle/>
          <a:p>
            <a:r>
              <a:rPr lang="de-DE" sz="3500" dirty="0">
                <a:solidFill>
                  <a:schemeClr val="bg1"/>
                </a:solidFill>
                <a:latin typeface="+mj-lt"/>
                <a:cs typeface="Arabic Typesetting" panose="03020402040406030203" pitchFamily="66" charset="-78"/>
              </a:rPr>
              <a:t>Das WSI Tradingsystem</a:t>
            </a:r>
          </a:p>
        </p:txBody>
      </p:sp>
      <p:pic>
        <p:nvPicPr>
          <p:cNvPr id="2" name="Picture 7" descr="A picture containing drawing&#10;&#10;Description automatically generated">
            <a:extLst>
              <a:ext uri="{FF2B5EF4-FFF2-40B4-BE49-F238E27FC236}">
                <a16:creationId xmlns:a16="http://schemas.microsoft.com/office/drawing/2014/main" id="{20BEF845-D4D4-4462-BBA8-E3104B092D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62" y="-211528"/>
            <a:ext cx="1012184" cy="982089"/>
          </a:xfrm>
          <a:prstGeom prst="rect">
            <a:avLst/>
          </a:prstGeom>
        </p:spPr>
      </p:pic>
      <p:pic>
        <p:nvPicPr>
          <p:cNvPr id="7" name="Picture 6">
            <a:extLst>
              <a:ext uri="{FF2B5EF4-FFF2-40B4-BE49-F238E27FC236}">
                <a16:creationId xmlns:a16="http://schemas.microsoft.com/office/drawing/2014/main" id="{7EAA56BB-D8B7-4095-B9C7-17BF942BE04E}"/>
              </a:ext>
            </a:extLst>
          </p:cNvPr>
          <p:cNvPicPr>
            <a:picLocks noChangeAspect="1"/>
          </p:cNvPicPr>
          <p:nvPr/>
        </p:nvPicPr>
        <p:blipFill>
          <a:blip r:embed="rId4"/>
          <a:stretch>
            <a:fillRect/>
          </a:stretch>
        </p:blipFill>
        <p:spPr>
          <a:xfrm>
            <a:off x="0" y="-11587"/>
            <a:ext cx="12192000" cy="581029"/>
          </a:xfrm>
          <a:prstGeom prst="rect">
            <a:avLst/>
          </a:prstGeom>
        </p:spPr>
      </p:pic>
      <p:sp>
        <p:nvSpPr>
          <p:cNvPr id="10" name="Rectangle 9">
            <a:extLst>
              <a:ext uri="{FF2B5EF4-FFF2-40B4-BE49-F238E27FC236}">
                <a16:creationId xmlns:a16="http://schemas.microsoft.com/office/drawing/2014/main" id="{1438FBED-A8CC-4304-B094-5704E7C0D551}"/>
              </a:ext>
            </a:extLst>
          </p:cNvPr>
          <p:cNvSpPr/>
          <p:nvPr/>
        </p:nvSpPr>
        <p:spPr>
          <a:xfrm>
            <a:off x="2428679" y="2668148"/>
            <a:ext cx="1190625" cy="757237"/>
          </a:xfrm>
          <a:prstGeom prst="rect">
            <a:avLst/>
          </a:prstGeom>
          <a:solidFill>
            <a:schemeClr val="accent1">
              <a:lumMod val="50000"/>
              <a:alpha val="2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latin typeface="+mj-lt"/>
              </a:rPr>
              <a:t>2</a:t>
            </a:r>
          </a:p>
        </p:txBody>
      </p:sp>
      <p:sp>
        <p:nvSpPr>
          <p:cNvPr id="11" name="Rectangle 10">
            <a:extLst>
              <a:ext uri="{FF2B5EF4-FFF2-40B4-BE49-F238E27FC236}">
                <a16:creationId xmlns:a16="http://schemas.microsoft.com/office/drawing/2014/main" id="{574CBB60-AE37-4D99-BE02-3F0D98CEF806}"/>
              </a:ext>
            </a:extLst>
          </p:cNvPr>
          <p:cNvSpPr/>
          <p:nvPr/>
        </p:nvSpPr>
        <p:spPr>
          <a:xfrm>
            <a:off x="3619304" y="2671763"/>
            <a:ext cx="6034282" cy="757237"/>
          </a:xfrm>
          <a:prstGeom prst="rect">
            <a:avLst/>
          </a:prstGeom>
          <a:solidFill>
            <a:srgbClr val="00B0F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dirty="0">
                <a:latin typeface="+mj-lt"/>
              </a:rPr>
              <a:t>Die Vorarbeit fürs Scalpen</a:t>
            </a:r>
            <a:endParaRPr lang="en-US" sz="2800" dirty="0">
              <a:latin typeface="+mj-lt"/>
            </a:endParaRPr>
          </a:p>
        </p:txBody>
      </p:sp>
      <p:pic>
        <p:nvPicPr>
          <p:cNvPr id="14" name="Picture 13">
            <a:extLst>
              <a:ext uri="{FF2B5EF4-FFF2-40B4-BE49-F238E27FC236}">
                <a16:creationId xmlns:a16="http://schemas.microsoft.com/office/drawing/2014/main" id="{E204503F-F846-4D27-B939-3A732C4E7AC5}"/>
              </a:ext>
            </a:extLst>
          </p:cNvPr>
          <p:cNvPicPr>
            <a:picLocks noChangeAspect="1"/>
          </p:cNvPicPr>
          <p:nvPr/>
        </p:nvPicPr>
        <p:blipFill>
          <a:blip r:embed="rId5"/>
          <a:stretch>
            <a:fillRect/>
          </a:stretch>
        </p:blipFill>
        <p:spPr>
          <a:xfrm>
            <a:off x="11918385" y="354776"/>
            <a:ext cx="263708" cy="1882327"/>
          </a:xfrm>
          <a:prstGeom prst="rect">
            <a:avLst/>
          </a:prstGeom>
        </p:spPr>
      </p:pic>
      <p:pic>
        <p:nvPicPr>
          <p:cNvPr id="6" name="Picture 5">
            <a:extLst>
              <a:ext uri="{FF2B5EF4-FFF2-40B4-BE49-F238E27FC236}">
                <a16:creationId xmlns:a16="http://schemas.microsoft.com/office/drawing/2014/main" id="{EC24A104-0DE6-4BD4-8BA1-A00D7030DC79}"/>
              </a:ext>
            </a:extLst>
          </p:cNvPr>
          <p:cNvPicPr>
            <a:picLocks noChangeAspect="1"/>
          </p:cNvPicPr>
          <p:nvPr/>
        </p:nvPicPr>
        <p:blipFill>
          <a:blip r:embed="rId6"/>
          <a:stretch>
            <a:fillRect/>
          </a:stretch>
        </p:blipFill>
        <p:spPr>
          <a:xfrm rot="5400000">
            <a:off x="9888073" y="4272431"/>
            <a:ext cx="4333913" cy="263257"/>
          </a:xfrm>
          <a:prstGeom prst="rect">
            <a:avLst/>
          </a:prstGeom>
        </p:spPr>
      </p:pic>
    </p:spTree>
    <p:extLst>
      <p:ext uri="{BB962C8B-B14F-4D97-AF65-F5344CB8AC3E}">
        <p14:creationId xmlns:p14="http://schemas.microsoft.com/office/powerpoint/2010/main" val="30664568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drawing&#10;&#10;Description automatically generated">
            <a:extLst>
              <a:ext uri="{FF2B5EF4-FFF2-40B4-BE49-F238E27FC236}">
                <a16:creationId xmlns:a16="http://schemas.microsoft.com/office/drawing/2014/main" id="{8FB4AC6A-8CD5-4D00-8E56-1CC03503B8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411" y="-234361"/>
            <a:ext cx="1028700" cy="1028700"/>
          </a:xfrm>
          <a:prstGeom prst="rect">
            <a:avLst/>
          </a:prstGeom>
        </p:spPr>
      </p:pic>
      <p:sp>
        <p:nvSpPr>
          <p:cNvPr id="5" name="Rectangle 7">
            <a:extLst>
              <a:ext uri="{FF2B5EF4-FFF2-40B4-BE49-F238E27FC236}">
                <a16:creationId xmlns:a16="http://schemas.microsoft.com/office/drawing/2014/main" id="{019764C1-B005-4593-B21F-B930ED6BC656}"/>
              </a:ext>
            </a:extLst>
          </p:cNvPr>
          <p:cNvSpPr/>
          <p:nvPr/>
        </p:nvSpPr>
        <p:spPr>
          <a:xfrm>
            <a:off x="4252" y="0"/>
            <a:ext cx="12184913" cy="531628"/>
          </a:xfrm>
          <a:prstGeom prst="rect">
            <a:avLst/>
          </a:prstGeom>
          <a:solidFill>
            <a:srgbClr val="26A7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800" dirty="0"/>
          </a:p>
        </p:txBody>
      </p:sp>
      <p:sp>
        <p:nvSpPr>
          <p:cNvPr id="8" name="TextBox 9">
            <a:extLst>
              <a:ext uri="{FF2B5EF4-FFF2-40B4-BE49-F238E27FC236}">
                <a16:creationId xmlns:a16="http://schemas.microsoft.com/office/drawing/2014/main" id="{865294E6-6D82-44E1-9829-0A8A01934FEB}"/>
              </a:ext>
            </a:extLst>
          </p:cNvPr>
          <p:cNvSpPr txBox="1"/>
          <p:nvPr/>
        </p:nvSpPr>
        <p:spPr>
          <a:xfrm>
            <a:off x="-939403" y="-22318"/>
            <a:ext cx="8216504" cy="1169551"/>
          </a:xfrm>
          <a:prstGeom prst="rect">
            <a:avLst/>
          </a:prstGeom>
          <a:noFill/>
        </p:spPr>
        <p:txBody>
          <a:bodyPr wrap="square" rtlCol="0">
            <a:spAutoFit/>
          </a:bodyPr>
          <a:lstStyle/>
          <a:p>
            <a:pPr algn="ctr"/>
            <a:r>
              <a:rPr lang="de-DE" sz="3500" dirty="0">
                <a:solidFill>
                  <a:schemeClr val="bg1"/>
                </a:solidFill>
                <a:latin typeface="+mj-lt"/>
                <a:cs typeface="Arabic Typesetting" panose="03020402040406030203" pitchFamily="66" charset="-78"/>
              </a:rPr>
              <a:t>Beispiel: Dow Jones</a:t>
            </a:r>
          </a:p>
          <a:p>
            <a:pPr algn="ctr"/>
            <a:endParaRPr lang="de-DE" sz="3500" dirty="0">
              <a:solidFill>
                <a:schemeClr val="bg1"/>
              </a:solidFill>
              <a:latin typeface="+mj-lt"/>
              <a:cs typeface="Arabic Typesetting" panose="03020402040406030203" pitchFamily="66" charset="-78"/>
            </a:endParaRPr>
          </a:p>
        </p:txBody>
      </p:sp>
      <p:pic>
        <p:nvPicPr>
          <p:cNvPr id="2" name="Picture 7" descr="A picture containing drawing&#10;&#10;Description automatically generated">
            <a:extLst>
              <a:ext uri="{FF2B5EF4-FFF2-40B4-BE49-F238E27FC236}">
                <a16:creationId xmlns:a16="http://schemas.microsoft.com/office/drawing/2014/main" id="{20BEF845-D4D4-4462-BBA8-E3104B092D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62" y="-211528"/>
            <a:ext cx="1012184" cy="982089"/>
          </a:xfrm>
          <a:prstGeom prst="rect">
            <a:avLst/>
          </a:prstGeom>
        </p:spPr>
      </p:pic>
      <p:sp>
        <p:nvSpPr>
          <p:cNvPr id="7" name="TextBox 6">
            <a:extLst>
              <a:ext uri="{FF2B5EF4-FFF2-40B4-BE49-F238E27FC236}">
                <a16:creationId xmlns:a16="http://schemas.microsoft.com/office/drawing/2014/main" id="{6618B2F8-CEC1-4001-A3A9-79005146FAC6}"/>
              </a:ext>
            </a:extLst>
          </p:cNvPr>
          <p:cNvSpPr txBox="1"/>
          <p:nvPr/>
        </p:nvSpPr>
        <p:spPr>
          <a:xfrm>
            <a:off x="64862" y="616137"/>
            <a:ext cx="6256008" cy="400110"/>
          </a:xfrm>
          <a:prstGeom prst="rect">
            <a:avLst/>
          </a:prstGeom>
          <a:noFill/>
        </p:spPr>
        <p:txBody>
          <a:bodyPr wrap="none" rtlCol="0">
            <a:spAutoFit/>
          </a:bodyPr>
          <a:lstStyle/>
          <a:p>
            <a:r>
              <a:rPr lang="de-DE" sz="2000" dirty="0">
                <a:solidFill>
                  <a:srgbClr val="00B0F0"/>
                </a:solidFill>
                <a:latin typeface="+mj-lt"/>
              </a:rPr>
              <a:t>Schritt 1: Starte mit dem Übergeordneten Bild in D1 und H4</a:t>
            </a:r>
            <a:endParaRPr lang="en-US" sz="2000" dirty="0">
              <a:solidFill>
                <a:srgbClr val="00B0F0"/>
              </a:solidFill>
              <a:latin typeface="+mj-lt"/>
            </a:endParaRPr>
          </a:p>
        </p:txBody>
      </p:sp>
      <p:sp>
        <p:nvSpPr>
          <p:cNvPr id="10" name="TextBox 9">
            <a:extLst>
              <a:ext uri="{FF2B5EF4-FFF2-40B4-BE49-F238E27FC236}">
                <a16:creationId xmlns:a16="http://schemas.microsoft.com/office/drawing/2014/main" id="{E1A08CFF-9EB1-4F1D-A3AA-42702509E50D}"/>
              </a:ext>
            </a:extLst>
          </p:cNvPr>
          <p:cNvSpPr txBox="1"/>
          <p:nvPr/>
        </p:nvSpPr>
        <p:spPr>
          <a:xfrm>
            <a:off x="93437" y="932920"/>
            <a:ext cx="11950925" cy="738664"/>
          </a:xfrm>
          <a:prstGeom prst="rect">
            <a:avLst/>
          </a:prstGeom>
          <a:noFill/>
        </p:spPr>
        <p:txBody>
          <a:bodyPr wrap="square" rtlCol="0">
            <a:spAutoFit/>
          </a:bodyPr>
          <a:lstStyle/>
          <a:p>
            <a:r>
              <a:rPr lang="de-DE" sz="1400" dirty="0">
                <a:latin typeface="+mj-lt"/>
              </a:rPr>
              <a:t>Auch wenn die Scalpenmarken meist in H1 und M15 gefunden werden, ist es essenziell zu überprüfen, ob wir uns momentan an wichtigen Leven auf höheren Zeitebenen befinden. Lassen wir diese außer Acht, kann es sein, dass wir in Situationen, wie Fake-Outs hineintraden. Im unteren Beispiel sehen wir, dass wir und nahe an der Aufwärtstrendlinie aufhalten und eher davon gen Norden traden. Zudem bildet die momentan Kerze eine lange Lunte, was eher für Longpotenzial spricht. </a:t>
            </a:r>
            <a:endParaRPr lang="en-US" sz="1400" dirty="0">
              <a:latin typeface="+mj-lt"/>
            </a:endParaRPr>
          </a:p>
        </p:txBody>
      </p:sp>
      <p:pic>
        <p:nvPicPr>
          <p:cNvPr id="4" name="Picture 3">
            <a:extLst>
              <a:ext uri="{FF2B5EF4-FFF2-40B4-BE49-F238E27FC236}">
                <a16:creationId xmlns:a16="http://schemas.microsoft.com/office/drawing/2014/main" id="{55DB1D49-5238-4757-9873-54BA33B26414}"/>
              </a:ext>
            </a:extLst>
          </p:cNvPr>
          <p:cNvPicPr>
            <a:picLocks noChangeAspect="1"/>
          </p:cNvPicPr>
          <p:nvPr/>
        </p:nvPicPr>
        <p:blipFill rotWithShape="1">
          <a:blip r:embed="rId4"/>
          <a:srcRect t="882"/>
          <a:stretch/>
        </p:blipFill>
        <p:spPr>
          <a:xfrm>
            <a:off x="671198" y="2010691"/>
            <a:ext cx="10382292" cy="4772356"/>
          </a:xfrm>
          <a:prstGeom prst="rect">
            <a:avLst/>
          </a:prstGeom>
        </p:spPr>
      </p:pic>
    </p:spTree>
    <p:extLst>
      <p:ext uri="{BB962C8B-B14F-4D97-AF65-F5344CB8AC3E}">
        <p14:creationId xmlns:p14="http://schemas.microsoft.com/office/powerpoint/2010/main" val="2032478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drawing&#10;&#10;Description automatically generated">
            <a:extLst>
              <a:ext uri="{FF2B5EF4-FFF2-40B4-BE49-F238E27FC236}">
                <a16:creationId xmlns:a16="http://schemas.microsoft.com/office/drawing/2014/main" id="{8FB4AC6A-8CD5-4D00-8E56-1CC03503B8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411" y="-234361"/>
            <a:ext cx="1028700" cy="1028700"/>
          </a:xfrm>
          <a:prstGeom prst="rect">
            <a:avLst/>
          </a:prstGeom>
        </p:spPr>
      </p:pic>
      <p:sp>
        <p:nvSpPr>
          <p:cNvPr id="5" name="Rectangle 7">
            <a:extLst>
              <a:ext uri="{FF2B5EF4-FFF2-40B4-BE49-F238E27FC236}">
                <a16:creationId xmlns:a16="http://schemas.microsoft.com/office/drawing/2014/main" id="{019764C1-B005-4593-B21F-B930ED6BC656}"/>
              </a:ext>
            </a:extLst>
          </p:cNvPr>
          <p:cNvSpPr/>
          <p:nvPr/>
        </p:nvSpPr>
        <p:spPr>
          <a:xfrm>
            <a:off x="4252" y="0"/>
            <a:ext cx="12184913" cy="531628"/>
          </a:xfrm>
          <a:prstGeom prst="rect">
            <a:avLst/>
          </a:prstGeom>
          <a:solidFill>
            <a:srgbClr val="26A7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800" dirty="0"/>
          </a:p>
        </p:txBody>
      </p:sp>
      <p:pic>
        <p:nvPicPr>
          <p:cNvPr id="2" name="Picture 7" descr="A picture containing drawing&#10;&#10;Description automatically generated">
            <a:extLst>
              <a:ext uri="{FF2B5EF4-FFF2-40B4-BE49-F238E27FC236}">
                <a16:creationId xmlns:a16="http://schemas.microsoft.com/office/drawing/2014/main" id="{20BEF845-D4D4-4462-BBA8-E3104B092D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62" y="-211528"/>
            <a:ext cx="1012184" cy="982089"/>
          </a:xfrm>
          <a:prstGeom prst="rect">
            <a:avLst/>
          </a:prstGeom>
        </p:spPr>
      </p:pic>
      <p:sp>
        <p:nvSpPr>
          <p:cNvPr id="7" name="TextBox 6">
            <a:extLst>
              <a:ext uri="{FF2B5EF4-FFF2-40B4-BE49-F238E27FC236}">
                <a16:creationId xmlns:a16="http://schemas.microsoft.com/office/drawing/2014/main" id="{6618B2F8-CEC1-4001-A3A9-79005146FAC6}"/>
              </a:ext>
            </a:extLst>
          </p:cNvPr>
          <p:cNvSpPr txBox="1"/>
          <p:nvPr/>
        </p:nvSpPr>
        <p:spPr>
          <a:xfrm>
            <a:off x="64862" y="616137"/>
            <a:ext cx="6154377" cy="400110"/>
          </a:xfrm>
          <a:prstGeom prst="rect">
            <a:avLst/>
          </a:prstGeom>
          <a:noFill/>
        </p:spPr>
        <p:txBody>
          <a:bodyPr wrap="none" rtlCol="0">
            <a:spAutoFit/>
          </a:bodyPr>
          <a:lstStyle/>
          <a:p>
            <a:r>
              <a:rPr lang="de-DE" sz="2000" dirty="0">
                <a:solidFill>
                  <a:srgbClr val="00B0F0"/>
                </a:solidFill>
                <a:latin typeface="+mj-lt"/>
              </a:rPr>
              <a:t>Schritt 2: Erwartete Spanne für den Tradingtag bestimmen</a:t>
            </a:r>
            <a:endParaRPr lang="en-US" sz="2000" dirty="0">
              <a:solidFill>
                <a:srgbClr val="00B0F0"/>
              </a:solidFill>
              <a:latin typeface="+mj-lt"/>
            </a:endParaRPr>
          </a:p>
        </p:txBody>
      </p:sp>
      <p:sp>
        <p:nvSpPr>
          <p:cNvPr id="10" name="TextBox 9">
            <a:extLst>
              <a:ext uri="{FF2B5EF4-FFF2-40B4-BE49-F238E27FC236}">
                <a16:creationId xmlns:a16="http://schemas.microsoft.com/office/drawing/2014/main" id="{E1A08CFF-9EB1-4F1D-A3AA-42702509E50D}"/>
              </a:ext>
            </a:extLst>
          </p:cNvPr>
          <p:cNvSpPr txBox="1"/>
          <p:nvPr/>
        </p:nvSpPr>
        <p:spPr>
          <a:xfrm>
            <a:off x="85411" y="959771"/>
            <a:ext cx="11950925" cy="523220"/>
          </a:xfrm>
          <a:prstGeom prst="rect">
            <a:avLst/>
          </a:prstGeom>
          <a:noFill/>
        </p:spPr>
        <p:txBody>
          <a:bodyPr wrap="square" rtlCol="0">
            <a:spAutoFit/>
          </a:bodyPr>
          <a:lstStyle/>
          <a:p>
            <a:r>
              <a:rPr lang="de-DE" sz="1400" dirty="0">
                <a:latin typeface="+mj-lt"/>
              </a:rPr>
              <a:t>Um unseren Analysefokus einzuschränken können wir eine erwartete Schwankungsbreite für den jeweiligen Tradingtag festlegen. Dazu fügen wir in Tradingview unter „Indikatoren“ den „ATR“ ein. Die folgenden Einstellungen geben die durchschnittliche Schwankungsbreite über die letzten 10 Tradingtage an:</a:t>
            </a:r>
            <a:endParaRPr lang="en-US" sz="1400" u="sng" dirty="0">
              <a:latin typeface="+mj-lt"/>
            </a:endParaRPr>
          </a:p>
        </p:txBody>
      </p:sp>
      <p:sp>
        <p:nvSpPr>
          <p:cNvPr id="11" name="TextBox 9">
            <a:extLst>
              <a:ext uri="{FF2B5EF4-FFF2-40B4-BE49-F238E27FC236}">
                <a16:creationId xmlns:a16="http://schemas.microsoft.com/office/drawing/2014/main" id="{B3E6B991-11E4-41D5-AC10-DCF5054B010C}"/>
              </a:ext>
            </a:extLst>
          </p:cNvPr>
          <p:cNvSpPr txBox="1"/>
          <p:nvPr/>
        </p:nvSpPr>
        <p:spPr>
          <a:xfrm>
            <a:off x="-1015603" y="-31843"/>
            <a:ext cx="8216504" cy="630942"/>
          </a:xfrm>
          <a:prstGeom prst="rect">
            <a:avLst/>
          </a:prstGeom>
          <a:noFill/>
        </p:spPr>
        <p:txBody>
          <a:bodyPr wrap="square" rtlCol="0">
            <a:spAutoFit/>
          </a:bodyPr>
          <a:lstStyle/>
          <a:p>
            <a:pPr algn="ctr"/>
            <a:r>
              <a:rPr lang="de-DE" sz="3500" dirty="0">
                <a:solidFill>
                  <a:schemeClr val="bg1"/>
                </a:solidFill>
                <a:latin typeface="+mj-lt"/>
                <a:cs typeface="Arabic Typesetting" panose="03020402040406030203" pitchFamily="66" charset="-78"/>
              </a:rPr>
              <a:t>Beispiel: Dow Jones</a:t>
            </a:r>
          </a:p>
        </p:txBody>
      </p:sp>
      <p:pic>
        <p:nvPicPr>
          <p:cNvPr id="4" name="Picture 3">
            <a:extLst>
              <a:ext uri="{FF2B5EF4-FFF2-40B4-BE49-F238E27FC236}">
                <a16:creationId xmlns:a16="http://schemas.microsoft.com/office/drawing/2014/main" id="{A75332DC-1CFE-499F-ACBC-8A696E247967}"/>
              </a:ext>
            </a:extLst>
          </p:cNvPr>
          <p:cNvPicPr>
            <a:picLocks noChangeAspect="1"/>
          </p:cNvPicPr>
          <p:nvPr/>
        </p:nvPicPr>
        <p:blipFill>
          <a:blip r:embed="rId4"/>
          <a:stretch>
            <a:fillRect/>
          </a:stretch>
        </p:blipFill>
        <p:spPr>
          <a:xfrm>
            <a:off x="3962386" y="2105013"/>
            <a:ext cx="3533801" cy="3238524"/>
          </a:xfrm>
          <a:prstGeom prst="rect">
            <a:avLst/>
          </a:prstGeom>
          <a:ln>
            <a:solidFill>
              <a:schemeClr val="bg1">
                <a:lumMod val="75000"/>
              </a:schemeClr>
            </a:solidFill>
          </a:ln>
        </p:spPr>
      </p:pic>
    </p:spTree>
    <p:extLst>
      <p:ext uri="{BB962C8B-B14F-4D97-AF65-F5344CB8AC3E}">
        <p14:creationId xmlns:p14="http://schemas.microsoft.com/office/powerpoint/2010/main" val="1836121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drawing&#10;&#10;Description automatically generated">
            <a:extLst>
              <a:ext uri="{FF2B5EF4-FFF2-40B4-BE49-F238E27FC236}">
                <a16:creationId xmlns:a16="http://schemas.microsoft.com/office/drawing/2014/main" id="{8FB4AC6A-8CD5-4D00-8E56-1CC03503B8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411" y="-234361"/>
            <a:ext cx="1028700" cy="1028700"/>
          </a:xfrm>
          <a:prstGeom prst="rect">
            <a:avLst/>
          </a:prstGeom>
        </p:spPr>
      </p:pic>
      <p:sp>
        <p:nvSpPr>
          <p:cNvPr id="5" name="Rectangle 7">
            <a:extLst>
              <a:ext uri="{FF2B5EF4-FFF2-40B4-BE49-F238E27FC236}">
                <a16:creationId xmlns:a16="http://schemas.microsoft.com/office/drawing/2014/main" id="{019764C1-B005-4593-B21F-B930ED6BC656}"/>
              </a:ext>
            </a:extLst>
          </p:cNvPr>
          <p:cNvSpPr/>
          <p:nvPr/>
        </p:nvSpPr>
        <p:spPr>
          <a:xfrm>
            <a:off x="4252" y="0"/>
            <a:ext cx="12184913" cy="531628"/>
          </a:xfrm>
          <a:prstGeom prst="rect">
            <a:avLst/>
          </a:prstGeom>
          <a:solidFill>
            <a:srgbClr val="26A7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800" dirty="0"/>
          </a:p>
        </p:txBody>
      </p:sp>
      <p:pic>
        <p:nvPicPr>
          <p:cNvPr id="2" name="Picture 7" descr="A picture containing drawing&#10;&#10;Description automatically generated">
            <a:extLst>
              <a:ext uri="{FF2B5EF4-FFF2-40B4-BE49-F238E27FC236}">
                <a16:creationId xmlns:a16="http://schemas.microsoft.com/office/drawing/2014/main" id="{20BEF845-D4D4-4462-BBA8-E3104B092D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62" y="-211528"/>
            <a:ext cx="1012184" cy="982089"/>
          </a:xfrm>
          <a:prstGeom prst="rect">
            <a:avLst/>
          </a:prstGeom>
        </p:spPr>
      </p:pic>
      <p:sp>
        <p:nvSpPr>
          <p:cNvPr id="7" name="TextBox 6">
            <a:extLst>
              <a:ext uri="{FF2B5EF4-FFF2-40B4-BE49-F238E27FC236}">
                <a16:creationId xmlns:a16="http://schemas.microsoft.com/office/drawing/2014/main" id="{6618B2F8-CEC1-4001-A3A9-79005146FAC6}"/>
              </a:ext>
            </a:extLst>
          </p:cNvPr>
          <p:cNvSpPr txBox="1"/>
          <p:nvPr/>
        </p:nvSpPr>
        <p:spPr>
          <a:xfrm>
            <a:off x="64862" y="616137"/>
            <a:ext cx="6229590" cy="400110"/>
          </a:xfrm>
          <a:prstGeom prst="rect">
            <a:avLst/>
          </a:prstGeom>
          <a:noFill/>
        </p:spPr>
        <p:txBody>
          <a:bodyPr wrap="none" rtlCol="0">
            <a:spAutoFit/>
          </a:bodyPr>
          <a:lstStyle/>
          <a:p>
            <a:r>
              <a:rPr lang="de-DE" sz="2000" dirty="0">
                <a:solidFill>
                  <a:srgbClr val="00B0F0"/>
                </a:solidFill>
                <a:latin typeface="+mj-lt"/>
              </a:rPr>
              <a:t>Schritt 2: Erwartete Spanne für den Tradingtag bestimmen</a:t>
            </a:r>
            <a:endParaRPr lang="en-US" sz="2000" dirty="0">
              <a:solidFill>
                <a:srgbClr val="00B0F0"/>
              </a:solidFill>
              <a:latin typeface="+mj-lt"/>
            </a:endParaRPr>
          </a:p>
        </p:txBody>
      </p:sp>
      <p:sp>
        <p:nvSpPr>
          <p:cNvPr id="10" name="TextBox 9">
            <a:extLst>
              <a:ext uri="{FF2B5EF4-FFF2-40B4-BE49-F238E27FC236}">
                <a16:creationId xmlns:a16="http://schemas.microsoft.com/office/drawing/2014/main" id="{E1A08CFF-9EB1-4F1D-A3AA-42702509E50D}"/>
              </a:ext>
            </a:extLst>
          </p:cNvPr>
          <p:cNvSpPr txBox="1"/>
          <p:nvPr/>
        </p:nvSpPr>
        <p:spPr>
          <a:xfrm>
            <a:off x="69625" y="932920"/>
            <a:ext cx="11950925" cy="738664"/>
          </a:xfrm>
          <a:prstGeom prst="rect">
            <a:avLst/>
          </a:prstGeom>
          <a:noFill/>
        </p:spPr>
        <p:txBody>
          <a:bodyPr wrap="square" rtlCol="0">
            <a:spAutoFit/>
          </a:bodyPr>
          <a:lstStyle/>
          <a:p>
            <a:r>
              <a:rPr lang="de-DE" sz="1400" dirty="0">
                <a:latin typeface="+mj-lt"/>
              </a:rPr>
              <a:t>Im Dow Jones ist der momentane ATR ca. 400 Punkte. Legt am Beginn des Tages also eine 400 Punkte spanne mittig am Kurs um 00:00 Uhr an. Wir addieren gern auf beiden Seiten ca. 150 Punkte, weil wir nicht wissen, ob der heutige Tag nach oben oder unten gerichtet ist. Die Extrempunkte und Zonen, welche in dieser Spanne liegen, können für den jeweiligen Tag relevant werden. Punkte außerhalb der Spanne ignorieren wir erst einmal. Damit sparen wir Zeit. </a:t>
            </a:r>
            <a:endParaRPr lang="en-US" sz="1400" u="sng" dirty="0">
              <a:latin typeface="+mj-lt"/>
            </a:endParaRPr>
          </a:p>
        </p:txBody>
      </p:sp>
      <p:sp>
        <p:nvSpPr>
          <p:cNvPr id="11" name="TextBox 9">
            <a:extLst>
              <a:ext uri="{FF2B5EF4-FFF2-40B4-BE49-F238E27FC236}">
                <a16:creationId xmlns:a16="http://schemas.microsoft.com/office/drawing/2014/main" id="{B3E6B991-11E4-41D5-AC10-DCF5054B010C}"/>
              </a:ext>
            </a:extLst>
          </p:cNvPr>
          <p:cNvSpPr txBox="1"/>
          <p:nvPr/>
        </p:nvSpPr>
        <p:spPr>
          <a:xfrm>
            <a:off x="-939403" y="-22318"/>
            <a:ext cx="8216504" cy="630942"/>
          </a:xfrm>
          <a:prstGeom prst="rect">
            <a:avLst/>
          </a:prstGeom>
          <a:noFill/>
        </p:spPr>
        <p:txBody>
          <a:bodyPr wrap="square" rtlCol="0">
            <a:spAutoFit/>
          </a:bodyPr>
          <a:lstStyle/>
          <a:p>
            <a:pPr algn="ctr"/>
            <a:r>
              <a:rPr lang="de-DE" sz="3500" dirty="0">
                <a:solidFill>
                  <a:schemeClr val="bg1"/>
                </a:solidFill>
                <a:latin typeface="+mj-lt"/>
                <a:cs typeface="Arabic Typesetting" panose="03020402040406030203" pitchFamily="66" charset="-78"/>
              </a:rPr>
              <a:t>Beispiel: Dow Jones</a:t>
            </a:r>
          </a:p>
        </p:txBody>
      </p:sp>
      <p:pic>
        <p:nvPicPr>
          <p:cNvPr id="13" name="Picture 12">
            <a:extLst>
              <a:ext uri="{FF2B5EF4-FFF2-40B4-BE49-F238E27FC236}">
                <a16:creationId xmlns:a16="http://schemas.microsoft.com/office/drawing/2014/main" id="{546A5017-AA7A-449A-86C1-27D2A236B2DF}"/>
              </a:ext>
            </a:extLst>
          </p:cNvPr>
          <p:cNvPicPr>
            <a:picLocks noChangeAspect="1"/>
          </p:cNvPicPr>
          <p:nvPr/>
        </p:nvPicPr>
        <p:blipFill rotWithShape="1">
          <a:blip r:embed="rId4"/>
          <a:srcRect t="1145"/>
          <a:stretch/>
        </p:blipFill>
        <p:spPr>
          <a:xfrm>
            <a:off x="570954" y="1871660"/>
            <a:ext cx="10730862" cy="4895283"/>
          </a:xfrm>
          <a:prstGeom prst="rect">
            <a:avLst/>
          </a:prstGeom>
          <a:ln>
            <a:solidFill>
              <a:schemeClr val="bg1">
                <a:lumMod val="75000"/>
              </a:schemeClr>
            </a:solidFill>
          </a:ln>
        </p:spPr>
      </p:pic>
    </p:spTree>
    <p:extLst>
      <p:ext uri="{BB962C8B-B14F-4D97-AF65-F5344CB8AC3E}">
        <p14:creationId xmlns:p14="http://schemas.microsoft.com/office/powerpoint/2010/main" val="1158543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drawing&#10;&#10;Description automatically generated">
            <a:extLst>
              <a:ext uri="{FF2B5EF4-FFF2-40B4-BE49-F238E27FC236}">
                <a16:creationId xmlns:a16="http://schemas.microsoft.com/office/drawing/2014/main" id="{8FB4AC6A-8CD5-4D00-8E56-1CC03503B8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411" y="-234361"/>
            <a:ext cx="1028700" cy="1028700"/>
          </a:xfrm>
          <a:prstGeom prst="rect">
            <a:avLst/>
          </a:prstGeom>
        </p:spPr>
      </p:pic>
      <p:sp>
        <p:nvSpPr>
          <p:cNvPr id="5" name="Rectangle 7">
            <a:extLst>
              <a:ext uri="{FF2B5EF4-FFF2-40B4-BE49-F238E27FC236}">
                <a16:creationId xmlns:a16="http://schemas.microsoft.com/office/drawing/2014/main" id="{019764C1-B005-4593-B21F-B930ED6BC656}"/>
              </a:ext>
            </a:extLst>
          </p:cNvPr>
          <p:cNvSpPr/>
          <p:nvPr/>
        </p:nvSpPr>
        <p:spPr>
          <a:xfrm>
            <a:off x="4252" y="0"/>
            <a:ext cx="12184913" cy="531628"/>
          </a:xfrm>
          <a:prstGeom prst="rect">
            <a:avLst/>
          </a:prstGeom>
          <a:solidFill>
            <a:srgbClr val="26A7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800" dirty="0"/>
          </a:p>
        </p:txBody>
      </p:sp>
      <p:pic>
        <p:nvPicPr>
          <p:cNvPr id="2" name="Picture 7" descr="A picture containing drawing&#10;&#10;Description automatically generated">
            <a:extLst>
              <a:ext uri="{FF2B5EF4-FFF2-40B4-BE49-F238E27FC236}">
                <a16:creationId xmlns:a16="http://schemas.microsoft.com/office/drawing/2014/main" id="{20BEF845-D4D4-4462-BBA8-E3104B092D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62" y="-211528"/>
            <a:ext cx="1012184" cy="982089"/>
          </a:xfrm>
          <a:prstGeom prst="rect">
            <a:avLst/>
          </a:prstGeom>
        </p:spPr>
      </p:pic>
      <p:sp>
        <p:nvSpPr>
          <p:cNvPr id="7" name="TextBox 6">
            <a:extLst>
              <a:ext uri="{FF2B5EF4-FFF2-40B4-BE49-F238E27FC236}">
                <a16:creationId xmlns:a16="http://schemas.microsoft.com/office/drawing/2014/main" id="{6618B2F8-CEC1-4001-A3A9-79005146FAC6}"/>
              </a:ext>
            </a:extLst>
          </p:cNvPr>
          <p:cNvSpPr txBox="1"/>
          <p:nvPr/>
        </p:nvSpPr>
        <p:spPr>
          <a:xfrm>
            <a:off x="64862" y="616137"/>
            <a:ext cx="3828549" cy="400110"/>
          </a:xfrm>
          <a:prstGeom prst="rect">
            <a:avLst/>
          </a:prstGeom>
          <a:noFill/>
        </p:spPr>
        <p:txBody>
          <a:bodyPr wrap="none" rtlCol="0">
            <a:spAutoFit/>
          </a:bodyPr>
          <a:lstStyle/>
          <a:p>
            <a:r>
              <a:rPr lang="de-DE" sz="2000" dirty="0">
                <a:solidFill>
                  <a:srgbClr val="00B0F0"/>
                </a:solidFill>
                <a:latin typeface="+mj-lt"/>
              </a:rPr>
              <a:t>Schritt 3: Extremzonen in H1 finden</a:t>
            </a:r>
            <a:endParaRPr lang="en-US" sz="2000" dirty="0">
              <a:solidFill>
                <a:srgbClr val="00B0F0"/>
              </a:solidFill>
              <a:latin typeface="+mj-lt"/>
            </a:endParaRPr>
          </a:p>
        </p:txBody>
      </p:sp>
      <p:sp>
        <p:nvSpPr>
          <p:cNvPr id="10" name="TextBox 9">
            <a:extLst>
              <a:ext uri="{FF2B5EF4-FFF2-40B4-BE49-F238E27FC236}">
                <a16:creationId xmlns:a16="http://schemas.microsoft.com/office/drawing/2014/main" id="{E1A08CFF-9EB1-4F1D-A3AA-42702509E50D}"/>
              </a:ext>
            </a:extLst>
          </p:cNvPr>
          <p:cNvSpPr txBox="1"/>
          <p:nvPr/>
        </p:nvSpPr>
        <p:spPr>
          <a:xfrm>
            <a:off x="69625" y="932920"/>
            <a:ext cx="11950925" cy="738664"/>
          </a:xfrm>
          <a:prstGeom prst="rect">
            <a:avLst/>
          </a:prstGeom>
          <a:noFill/>
        </p:spPr>
        <p:txBody>
          <a:bodyPr wrap="square" rtlCol="0">
            <a:spAutoFit/>
          </a:bodyPr>
          <a:lstStyle/>
          <a:p>
            <a:r>
              <a:rPr lang="de-DE" sz="1400" dirty="0">
                <a:latin typeface="+mj-lt"/>
              </a:rPr>
              <a:t>Im nächsten Schritt fokussieren wir uns auf die extremen Hochs und Tiefs, sowie die Unterstützungs- und Widerstandszonen, welche </a:t>
            </a:r>
            <a:r>
              <a:rPr lang="de-DE" sz="1400" u="sng" dirty="0">
                <a:latin typeface="+mj-lt"/>
              </a:rPr>
              <a:t>deutlich</a:t>
            </a:r>
            <a:r>
              <a:rPr lang="de-DE" sz="1400" dirty="0">
                <a:latin typeface="+mj-lt"/>
              </a:rPr>
              <a:t> zu erkennen sind. Dazu kann man das Chartbild soweit zusammenstauchen, bis nur noch vertikale Linien zu sehen sind. Die herausragenden Spitzen (oben und unten) sind die Extreme, nach denen wir suchen. </a:t>
            </a:r>
            <a:endParaRPr lang="en-US" sz="1400" u="sng" dirty="0">
              <a:latin typeface="+mj-lt"/>
            </a:endParaRPr>
          </a:p>
        </p:txBody>
      </p:sp>
      <p:sp>
        <p:nvSpPr>
          <p:cNvPr id="11" name="TextBox 9">
            <a:extLst>
              <a:ext uri="{FF2B5EF4-FFF2-40B4-BE49-F238E27FC236}">
                <a16:creationId xmlns:a16="http://schemas.microsoft.com/office/drawing/2014/main" id="{B3E6B991-11E4-41D5-AC10-DCF5054B010C}"/>
              </a:ext>
            </a:extLst>
          </p:cNvPr>
          <p:cNvSpPr txBox="1"/>
          <p:nvPr/>
        </p:nvSpPr>
        <p:spPr>
          <a:xfrm>
            <a:off x="-939403" y="-22318"/>
            <a:ext cx="8216504" cy="630942"/>
          </a:xfrm>
          <a:prstGeom prst="rect">
            <a:avLst/>
          </a:prstGeom>
          <a:noFill/>
        </p:spPr>
        <p:txBody>
          <a:bodyPr wrap="square" rtlCol="0">
            <a:spAutoFit/>
          </a:bodyPr>
          <a:lstStyle/>
          <a:p>
            <a:pPr algn="ctr"/>
            <a:r>
              <a:rPr lang="de-DE" sz="3500" dirty="0">
                <a:solidFill>
                  <a:schemeClr val="bg1"/>
                </a:solidFill>
                <a:latin typeface="+mj-lt"/>
                <a:cs typeface="Arabic Typesetting" panose="03020402040406030203" pitchFamily="66" charset="-78"/>
              </a:rPr>
              <a:t>Beispiel: Dow Jones</a:t>
            </a:r>
          </a:p>
        </p:txBody>
      </p:sp>
      <p:sp>
        <p:nvSpPr>
          <p:cNvPr id="8" name="TextBox 7">
            <a:extLst>
              <a:ext uri="{FF2B5EF4-FFF2-40B4-BE49-F238E27FC236}">
                <a16:creationId xmlns:a16="http://schemas.microsoft.com/office/drawing/2014/main" id="{DECCD4AA-880B-48D6-9F15-3C88C16AC4B9}"/>
              </a:ext>
            </a:extLst>
          </p:cNvPr>
          <p:cNvSpPr txBox="1"/>
          <p:nvPr/>
        </p:nvSpPr>
        <p:spPr>
          <a:xfrm>
            <a:off x="3954872" y="3610797"/>
            <a:ext cx="3962688" cy="400110"/>
          </a:xfrm>
          <a:prstGeom prst="rect">
            <a:avLst/>
          </a:prstGeom>
          <a:noFill/>
        </p:spPr>
        <p:txBody>
          <a:bodyPr wrap="none" rtlCol="0">
            <a:spAutoFit/>
          </a:bodyPr>
          <a:lstStyle/>
          <a:p>
            <a:r>
              <a:rPr lang="de-DE" sz="2000" dirty="0">
                <a:solidFill>
                  <a:srgbClr val="00B0F0"/>
                </a:solidFill>
                <a:latin typeface="+mj-lt"/>
              </a:rPr>
              <a:t>Weitere Unterlagen folgen in Kürze…</a:t>
            </a:r>
            <a:endParaRPr lang="en-US" sz="2000" dirty="0">
              <a:solidFill>
                <a:srgbClr val="00B0F0"/>
              </a:solidFill>
              <a:latin typeface="+mj-lt"/>
            </a:endParaRPr>
          </a:p>
        </p:txBody>
      </p:sp>
    </p:spTree>
    <p:extLst>
      <p:ext uri="{BB962C8B-B14F-4D97-AF65-F5344CB8AC3E}">
        <p14:creationId xmlns:p14="http://schemas.microsoft.com/office/powerpoint/2010/main" val="13496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8"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1385</Words>
  <Application>Microsoft Office PowerPoint</Application>
  <PresentationFormat>Widescreen</PresentationFormat>
  <Paragraphs>116</Paragraphs>
  <Slides>9</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Wall Street Intelligence</dc:creator>
  <cp:lastModifiedBy>Wall Street Intelligence</cp:lastModifiedBy>
  <cp:revision>1</cp:revision>
  <dcterms:created xsi:type="dcterms:W3CDTF">2020-12-21T11:49:16Z</dcterms:created>
  <dcterms:modified xsi:type="dcterms:W3CDTF">2020-12-21T11:49:59Z</dcterms:modified>
</cp:coreProperties>
</file>